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56" r:id="rId2"/>
    <p:sldId id="257" r:id="rId3"/>
    <p:sldId id="258" r:id="rId4"/>
    <p:sldId id="293" r:id="rId5"/>
    <p:sldId id="259" r:id="rId6"/>
    <p:sldId id="260" r:id="rId7"/>
    <p:sldId id="261" r:id="rId8"/>
    <p:sldId id="262" r:id="rId9"/>
    <p:sldId id="263" r:id="rId10"/>
    <p:sldId id="297" r:id="rId11"/>
    <p:sldId id="267" r:id="rId12"/>
    <p:sldId id="294" r:id="rId13"/>
    <p:sldId id="295" r:id="rId14"/>
    <p:sldId id="345" r:id="rId15"/>
    <p:sldId id="296" r:id="rId16"/>
    <p:sldId id="346" r:id="rId17"/>
    <p:sldId id="298" r:id="rId18"/>
    <p:sldId id="283" r:id="rId19"/>
    <p:sldId id="299" r:id="rId20"/>
    <p:sldId id="300" r:id="rId21"/>
    <p:sldId id="268" r:id="rId22"/>
    <p:sldId id="269" r:id="rId23"/>
    <p:sldId id="343" r:id="rId24"/>
    <p:sldId id="311" r:id="rId25"/>
    <p:sldId id="312" r:id="rId26"/>
    <p:sldId id="264" r:id="rId27"/>
    <p:sldId id="347" r:id="rId28"/>
    <p:sldId id="265" r:id="rId29"/>
    <p:sldId id="266" r:id="rId30"/>
    <p:sldId id="276" r:id="rId31"/>
    <p:sldId id="301" r:id="rId32"/>
    <p:sldId id="271" r:id="rId33"/>
    <p:sldId id="272" r:id="rId34"/>
    <p:sldId id="273" r:id="rId35"/>
    <p:sldId id="304" r:id="rId36"/>
    <p:sldId id="306" r:id="rId37"/>
    <p:sldId id="286" r:id="rId38"/>
    <p:sldId id="305" r:id="rId39"/>
    <p:sldId id="307" r:id="rId40"/>
    <p:sldId id="308" r:id="rId41"/>
    <p:sldId id="344" r:id="rId42"/>
    <p:sldId id="313" r:id="rId43"/>
    <p:sldId id="303" r:id="rId44"/>
    <p:sldId id="314" r:id="rId45"/>
    <p:sldId id="317" r:id="rId46"/>
    <p:sldId id="316" r:id="rId47"/>
    <p:sldId id="333" r:id="rId48"/>
    <p:sldId id="335" r:id="rId49"/>
    <p:sldId id="336" r:id="rId50"/>
    <p:sldId id="326" r:id="rId51"/>
    <p:sldId id="337" r:id="rId52"/>
    <p:sldId id="338" r:id="rId53"/>
    <p:sldId id="327" r:id="rId54"/>
    <p:sldId id="339" r:id="rId55"/>
    <p:sldId id="340" r:id="rId56"/>
    <p:sldId id="341" r:id="rId57"/>
    <p:sldId id="342" r:id="rId58"/>
    <p:sldId id="332" r:id="rId59"/>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2CD"/>
          </a:solidFill>
        </a:fill>
      </a:tcStyle>
    </a:wholeTbl>
    <a:band2H>
      <a:tcTxStyle/>
      <a:tcStyle>
        <a:tcBdr/>
        <a:fill>
          <a:solidFill>
            <a:srgbClr val="FFF1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DE"/>
          </a:solidFill>
        </a:fill>
      </a:tcStyle>
    </a:wholeTbl>
    <a:band2H>
      <a:tcTxStyle/>
      <a:tcStyle>
        <a:tcBdr/>
        <a:fill>
          <a:solidFill>
            <a:srgbClr val="EBEEEF"/>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FCD"/>
          </a:solidFill>
        </a:fill>
      </a:tcStyle>
    </a:wholeTbl>
    <a:band2H>
      <a:tcTxStyle/>
      <a:tcStyle>
        <a:tcBdr/>
        <a:fill>
          <a:solidFill>
            <a:srgbClr val="FCFF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71"/>
    <p:restoredTop sz="65641"/>
  </p:normalViewPr>
  <p:slideViewPr>
    <p:cSldViewPr snapToGrid="0" snapToObjects="1">
      <p:cViewPr varScale="1">
        <p:scale>
          <a:sx n="65" d="100"/>
          <a:sy n="65" d="100"/>
        </p:scale>
        <p:origin x="544" y="200"/>
      </p:cViewPr>
      <p:guideLst/>
    </p:cSldViewPr>
  </p:slideViewPr>
  <p:outlineViewPr>
    <p:cViewPr>
      <p:scale>
        <a:sx n="33" d="100"/>
        <a:sy n="33" d="100"/>
      </p:scale>
      <p:origin x="0" y="-11048"/>
    </p:cViewPr>
  </p:outlineViewPr>
  <p:notesTextViewPr>
    <p:cViewPr>
      <p:scale>
        <a:sx n="1" d="1"/>
        <a:sy n="1" d="1"/>
      </p:scale>
      <p:origin x="0" y="-1296"/>
    </p:cViewPr>
  </p:notesTextViewPr>
  <p:sorterViewPr>
    <p:cViewPr>
      <p:scale>
        <a:sx n="66" d="100"/>
        <a:sy n="66" d="100"/>
      </p:scale>
      <p:origin x="0" y="0"/>
    </p:cViewPr>
  </p:sorterViewPr>
  <p:notesViewPr>
    <p:cSldViewPr snapToGrid="0" snapToObjects="1">
      <p:cViewPr varScale="1">
        <p:scale>
          <a:sx n="78" d="100"/>
          <a:sy n="78" d="100"/>
        </p:scale>
        <p:origin x="2560"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notesMaster" Target="notesMasters/notesMaster1.xml"/><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24" name="Shape 324"/>
          <p:cNvSpPr>
            <a:spLocks noGrp="1" noRot="1" noChangeAspect="1"/>
          </p:cNvSpPr>
          <p:nvPr>
            <p:ph type="sldImg"/>
          </p:nvPr>
        </p:nvSpPr>
        <p:spPr>
          <a:xfrm>
            <a:off x="1143000" y="685800"/>
            <a:ext cx="4572000" cy="3429000"/>
          </a:xfrm>
          <a:prstGeom prst="rect">
            <a:avLst/>
          </a:prstGeom>
        </p:spPr>
        <p:txBody>
          <a:bodyPr/>
          <a:lstStyle/>
          <a:p>
            <a:endParaRPr/>
          </a:p>
        </p:txBody>
      </p:sp>
      <p:sp>
        <p:nvSpPr>
          <p:cNvPr id="325" name="Shape 32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a:latin typeface="+mn-lt"/>
        <a:ea typeface="+mn-ea"/>
        <a:cs typeface="+mn-cs"/>
        <a:sym typeface="Helvetica Neue"/>
      </a:defRPr>
    </a:lvl1pPr>
    <a:lvl2pPr indent="228600" latinLnBrk="0">
      <a:defRPr>
        <a:latin typeface="+mn-lt"/>
        <a:ea typeface="+mn-ea"/>
        <a:cs typeface="+mn-cs"/>
        <a:sym typeface="Helvetica Neue"/>
      </a:defRPr>
    </a:lvl2pPr>
    <a:lvl3pPr indent="457200" latinLnBrk="0">
      <a:defRPr>
        <a:latin typeface="+mn-lt"/>
        <a:ea typeface="+mn-ea"/>
        <a:cs typeface="+mn-cs"/>
        <a:sym typeface="Helvetica Neue"/>
      </a:defRPr>
    </a:lvl3pPr>
    <a:lvl4pPr indent="685800" latinLnBrk="0">
      <a:defRPr>
        <a:latin typeface="+mn-lt"/>
        <a:ea typeface="+mn-ea"/>
        <a:cs typeface="+mn-cs"/>
        <a:sym typeface="Helvetica Neue"/>
      </a:defRPr>
    </a:lvl4pPr>
    <a:lvl5pPr indent="914400" latinLnBrk="0">
      <a:defRPr>
        <a:latin typeface="+mn-lt"/>
        <a:ea typeface="+mn-ea"/>
        <a:cs typeface="+mn-cs"/>
        <a:sym typeface="Helvetica Neue"/>
      </a:defRPr>
    </a:lvl5pPr>
    <a:lvl6pPr indent="1143000" latinLnBrk="0">
      <a:defRPr>
        <a:latin typeface="+mn-lt"/>
        <a:ea typeface="+mn-ea"/>
        <a:cs typeface="+mn-cs"/>
        <a:sym typeface="Helvetica Neue"/>
      </a:defRPr>
    </a:lvl6pPr>
    <a:lvl7pPr indent="1371600" latinLnBrk="0">
      <a:defRPr>
        <a:latin typeface="+mn-lt"/>
        <a:ea typeface="+mn-ea"/>
        <a:cs typeface="+mn-cs"/>
        <a:sym typeface="Helvetica Neue"/>
      </a:defRPr>
    </a:lvl7pPr>
    <a:lvl8pPr indent="1600200" latinLnBrk="0">
      <a:defRPr>
        <a:latin typeface="+mn-lt"/>
        <a:ea typeface="+mn-ea"/>
        <a:cs typeface="+mn-cs"/>
        <a:sym typeface="Helvetica Neue"/>
      </a:defRPr>
    </a:lvl8pPr>
    <a:lvl9pPr indent="1828800" latinLnBrk="0">
      <a:defRPr>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a:spLocks noGrp="1" noRot="1" noChangeAspect="1"/>
          </p:cNvSpPr>
          <p:nvPr>
            <p:ph type="sldImg"/>
          </p:nvPr>
        </p:nvSpPr>
        <p:spPr>
          <a:prstGeom prst="rect">
            <a:avLst/>
          </a:prstGeom>
        </p:spPr>
        <p:txBody>
          <a:bodyPr/>
          <a:lstStyle/>
          <a:p>
            <a:endParaRPr/>
          </a:p>
        </p:txBody>
      </p:sp>
      <p:sp>
        <p:nvSpPr>
          <p:cNvPr id="340" name="Shape 340"/>
          <p:cNvSpPr>
            <a:spLocks noGrp="1"/>
          </p:cNvSpPr>
          <p:nvPr>
            <p:ph type="body" sz="quarter" idx="1"/>
          </p:nvPr>
        </p:nvSpPr>
        <p:spPr>
          <a:prstGeom prst="rect">
            <a:avLst/>
          </a:prstGeom>
        </p:spPr>
        <p:txBody>
          <a:bodyPr/>
          <a:lstStyle>
            <a:lvl1pPr>
              <a:buSzPct val="100000"/>
              <a:buChar char="●"/>
            </a:lvl1pPr>
          </a:lstStyle>
          <a:p>
            <a:pPr marL="0" marR="0" lvl="0" indent="0" defTabSz="914400" eaLnBrk="1" fontAlgn="auto" latinLnBrk="0" hangingPunct="1">
              <a:lnSpc>
                <a:spcPct val="100000"/>
              </a:lnSpc>
              <a:spcBef>
                <a:spcPts val="0"/>
              </a:spcBef>
              <a:spcAft>
                <a:spcPts val="0"/>
              </a:spcAft>
              <a:buClrTx/>
              <a:buSzPct val="100000"/>
              <a:buFontTx/>
              <a:buNone/>
              <a:tabLst/>
              <a:defRPr/>
            </a:pPr>
            <a:r>
              <a:rPr lang="en-GB" dirty="0" smtClean="0"/>
              <a:t>Hello</a:t>
            </a:r>
          </a:p>
          <a:p>
            <a:pPr marL="0" marR="0" lvl="0" indent="0" defTabSz="914400" eaLnBrk="1" fontAlgn="auto" latinLnBrk="0" hangingPunct="1">
              <a:lnSpc>
                <a:spcPct val="100000"/>
              </a:lnSpc>
              <a:spcBef>
                <a:spcPts val="0"/>
              </a:spcBef>
              <a:spcAft>
                <a:spcPts val="0"/>
              </a:spcAft>
              <a:buClrTx/>
              <a:buSzPct val="100000"/>
              <a:buFontTx/>
              <a:buNone/>
              <a:tabLst/>
              <a:defRPr/>
            </a:pPr>
            <a:endParaRPr lang="en-GB" dirty="0" smtClean="0"/>
          </a:p>
          <a:p>
            <a:pPr marL="0" marR="0" lvl="1" indent="0" defTabSz="914400" eaLnBrk="1" fontAlgn="auto" latinLnBrk="0" hangingPunct="1">
              <a:lnSpc>
                <a:spcPct val="100000"/>
              </a:lnSpc>
              <a:spcBef>
                <a:spcPts val="0"/>
              </a:spcBef>
              <a:spcAft>
                <a:spcPts val="0"/>
              </a:spcAft>
              <a:buClrTx/>
              <a:buSzPct val="100000"/>
              <a:buFontTx/>
              <a:buNone/>
              <a:tabLst/>
              <a:defRPr/>
            </a:pPr>
            <a:r>
              <a:rPr lang="en-GB" dirty="0" smtClean="0"/>
              <a:t>I’m Anya,</a:t>
            </a:r>
            <a:r>
              <a:rPr lang="en-GB" baseline="0" dirty="0" smtClean="0"/>
              <a:t> a librarian in the House of Commons Library</a:t>
            </a:r>
          </a:p>
          <a:p>
            <a:pPr marL="0" marR="0" lvl="1" indent="0" defTabSz="914400" eaLnBrk="1" fontAlgn="auto" latinLnBrk="0" hangingPunct="1">
              <a:lnSpc>
                <a:spcPct val="100000"/>
              </a:lnSpc>
              <a:spcBef>
                <a:spcPts val="0"/>
              </a:spcBef>
              <a:spcAft>
                <a:spcPts val="0"/>
              </a:spcAft>
              <a:buClrTx/>
              <a:buSzPct val="100000"/>
              <a:buFontTx/>
              <a:buNone/>
              <a:tabLst/>
              <a:defRPr/>
            </a:pPr>
            <a:endParaRPr lang="en-GB" baseline="0" dirty="0" smtClean="0"/>
          </a:p>
          <a:p>
            <a:pPr marL="0" marR="0" lvl="1" indent="0" defTabSz="914400" eaLnBrk="1" fontAlgn="auto" latinLnBrk="0" hangingPunct="1">
              <a:lnSpc>
                <a:spcPct val="100000"/>
              </a:lnSpc>
              <a:spcBef>
                <a:spcPts val="0"/>
              </a:spcBef>
              <a:spcAft>
                <a:spcPts val="0"/>
              </a:spcAft>
              <a:buClrTx/>
              <a:buSzPct val="100000"/>
              <a:buFontTx/>
              <a:buNone/>
              <a:tabLst/>
              <a:defRPr/>
            </a:pPr>
            <a:r>
              <a:rPr lang="en-GB" baseline="0" dirty="0" smtClean="0"/>
              <a:t>And this is my colleague, Michael, a data architect in the Parliamentary Digital Service</a:t>
            </a:r>
          </a:p>
          <a:p>
            <a:pPr marL="0" marR="0" lvl="1" indent="0" defTabSz="914400" eaLnBrk="1" fontAlgn="auto" latinLnBrk="0" hangingPunct="1">
              <a:lnSpc>
                <a:spcPct val="100000"/>
              </a:lnSpc>
              <a:spcBef>
                <a:spcPts val="0"/>
              </a:spcBef>
              <a:spcAft>
                <a:spcPts val="0"/>
              </a:spcAft>
              <a:buClrTx/>
              <a:buSzPct val="100000"/>
              <a:buFontTx/>
              <a:buNone/>
              <a:tabLst/>
              <a:defRPr/>
            </a:pPr>
            <a:endParaRPr lang="en-GB" baseline="0" dirty="0" smtClean="0"/>
          </a:p>
          <a:p>
            <a:pPr marL="0" marR="0" lvl="1" indent="0" defTabSz="914400" eaLnBrk="1" fontAlgn="auto" latinLnBrk="0" hangingPunct="1">
              <a:lnSpc>
                <a:spcPct val="100000"/>
              </a:lnSpc>
              <a:spcBef>
                <a:spcPts val="0"/>
              </a:spcBef>
              <a:spcAft>
                <a:spcPts val="0"/>
              </a:spcAft>
              <a:buClrTx/>
              <a:buSzPct val="100000"/>
              <a:buFontTx/>
              <a:buNone/>
              <a:tabLst/>
              <a:defRPr/>
            </a:pPr>
            <a:r>
              <a:rPr lang="en-GB" baseline="0" dirty="0" smtClean="0"/>
              <a:t>And a big fan of librarians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r>
              <a:rPr lang="en-GB" dirty="0" smtClean="0"/>
              <a:t>So, that is Parliament for beginners</a:t>
            </a:r>
          </a:p>
          <a:p>
            <a:endParaRPr lang="en-GB" dirty="0" smtClean="0"/>
          </a:p>
          <a:p>
            <a:r>
              <a:rPr lang="en-GB" dirty="0" smtClean="0"/>
              <a:t>On to one</a:t>
            </a:r>
            <a:r>
              <a:rPr lang="en-GB" baseline="0" dirty="0" smtClean="0"/>
              <a:t> of the problems we’ve been trying to solve</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 2018 we were asked to make a publicly available Statutory Instrument tracking </a:t>
            </a:r>
            <a:r>
              <a:rPr lang="en-US" sz="1100" b="0" i="0" u="none" strike="noStrike" cap="none" dirty="0" smtClean="0">
                <a:solidFill>
                  <a:srgbClr val="000000"/>
                </a:solidFill>
                <a:effectLst/>
                <a:latin typeface="Arial"/>
                <a:ea typeface="Arial"/>
                <a:cs typeface="Arial"/>
                <a:sym typeface="Arial"/>
              </a:rPr>
              <a:t>service</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And </a:t>
            </a:r>
            <a:r>
              <a:rPr lang="en-US" sz="1100" b="0" i="0" u="none" strike="noStrike" cap="none" dirty="0">
                <a:solidFill>
                  <a:srgbClr val="000000"/>
                </a:solidFill>
                <a:effectLst/>
                <a:latin typeface="Arial"/>
                <a:ea typeface="Arial"/>
                <a:cs typeface="Arial"/>
                <a:sym typeface="Arial"/>
              </a:rPr>
              <a:t>we </a:t>
            </a:r>
            <a:r>
              <a:rPr lang="en-US" sz="1100" b="0" i="0" u="none" strike="noStrike" cap="none" dirty="0" smtClean="0">
                <a:solidFill>
                  <a:srgbClr val="000000"/>
                </a:solidFill>
                <a:effectLst/>
                <a:latin typeface="Arial"/>
                <a:ea typeface="Arial"/>
                <a:cs typeface="Arial"/>
                <a:sym typeface="Arial"/>
              </a:rPr>
              <a:t>did</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This talk</a:t>
            </a:r>
            <a:r>
              <a:rPr lang="en-US" sz="1100" b="0" i="0" u="none" strike="noStrike" cap="none" baseline="0" dirty="0" smtClean="0">
                <a:solidFill>
                  <a:srgbClr val="000000"/>
                </a:solidFill>
                <a:effectLst/>
                <a:latin typeface="Arial"/>
                <a:ea typeface="Arial"/>
                <a:cs typeface="Arial"/>
                <a:sym typeface="Arial"/>
              </a:rPr>
              <a:t> is kind of about that</a:t>
            </a:r>
          </a:p>
          <a:p>
            <a:pPr marL="0" lvl="0" indent="0" algn="l" rtl="0">
              <a:spcBef>
                <a:spcPts val="0"/>
              </a:spcBef>
              <a:spcAft>
                <a:spcPts val="0"/>
              </a:spcAft>
              <a:buNone/>
            </a:pPr>
            <a:endParaRPr lang="en-US" sz="1100" b="0" i="0" u="none" strike="noStrike" cap="none" baseline="0"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baseline="0" dirty="0" smtClean="0">
                <a:solidFill>
                  <a:srgbClr val="000000"/>
                </a:solidFill>
                <a:effectLst/>
                <a:latin typeface="Arial"/>
                <a:ea typeface="Arial"/>
                <a:cs typeface="Arial"/>
                <a:sym typeface="Arial"/>
              </a:rPr>
              <a:t>But hopefully with some bits applicable anywhere and to anything</a:t>
            </a:r>
            <a:endParaRPr dirty="0"/>
          </a:p>
        </p:txBody>
      </p:sp>
    </p:spTree>
    <p:extLst>
      <p:ext uri="{BB962C8B-B14F-4D97-AF65-F5344CB8AC3E}">
        <p14:creationId xmlns:p14="http://schemas.microsoft.com/office/powerpoint/2010/main" val="666909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For those new to Statutory </a:t>
            </a:r>
            <a:r>
              <a:rPr lang="en-US" dirty="0" smtClean="0"/>
              <a:t>Instruments</a:t>
            </a: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Acts of Parliament </a:t>
            </a:r>
            <a:r>
              <a:rPr lang="en-US" sz="1100" b="0" i="0" u="none" strike="noStrike" cap="none" dirty="0" smtClean="0">
                <a:solidFill>
                  <a:srgbClr val="000000"/>
                </a:solidFill>
                <a:effectLst/>
                <a:latin typeface="Arial"/>
                <a:ea typeface="Arial"/>
                <a:cs typeface="Arial"/>
                <a:sym typeface="Arial"/>
              </a:rPr>
              <a:t>delegate </a:t>
            </a:r>
            <a:r>
              <a:rPr lang="en-US" sz="1100" b="0" i="0" u="none" strike="noStrike" cap="none" dirty="0">
                <a:solidFill>
                  <a:srgbClr val="000000"/>
                </a:solidFill>
                <a:effectLst/>
                <a:latin typeface="Arial"/>
                <a:ea typeface="Arial"/>
                <a:cs typeface="Arial"/>
                <a:sym typeface="Arial"/>
              </a:rPr>
              <a:t>certain powers to ministers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Ministers </a:t>
            </a:r>
            <a:r>
              <a:rPr lang="en-US" sz="1100" b="0" i="0" u="none" strike="noStrike" cap="none" dirty="0" smtClean="0">
                <a:solidFill>
                  <a:srgbClr val="000000"/>
                </a:solidFill>
                <a:effectLst/>
                <a:latin typeface="Arial"/>
                <a:ea typeface="Arial"/>
                <a:cs typeface="Arial"/>
                <a:sym typeface="Arial"/>
              </a:rPr>
              <a:t>may create </a:t>
            </a:r>
            <a:r>
              <a:rPr lang="en-US" sz="1100" b="0" i="0" u="none" strike="noStrike" cap="none" dirty="0" smtClean="0">
                <a:solidFill>
                  <a:srgbClr val="000000"/>
                </a:solidFill>
                <a:effectLst/>
                <a:latin typeface="Arial"/>
                <a:ea typeface="Arial"/>
                <a:cs typeface="Arial"/>
                <a:sym typeface="Arial"/>
              </a:rPr>
              <a:t>secondary legislation </a:t>
            </a:r>
            <a:r>
              <a:rPr lang="en-US" sz="1100" b="0" i="0" u="none" strike="noStrike" cap="none" dirty="0">
                <a:solidFill>
                  <a:srgbClr val="000000"/>
                </a:solidFill>
                <a:effectLst/>
                <a:latin typeface="Arial"/>
                <a:ea typeface="Arial"/>
                <a:cs typeface="Arial"/>
                <a:sym typeface="Arial"/>
              </a:rPr>
              <a:t>under these </a:t>
            </a:r>
            <a:r>
              <a:rPr lang="en-US" sz="1100" b="0" i="0" u="none" strike="noStrike" cap="none" dirty="0" smtClean="0">
                <a:solidFill>
                  <a:srgbClr val="000000"/>
                </a:solidFill>
                <a:effectLst/>
                <a:latin typeface="Arial"/>
                <a:ea typeface="Arial"/>
                <a:cs typeface="Arial"/>
                <a:sym typeface="Arial"/>
              </a:rPr>
              <a:t>powers so long as the comply with certain duties</a:t>
            </a:r>
            <a:r>
              <a:rPr lang="en-US" sz="1100" b="0" i="0" u="none" strike="noStrike" cap="none" baseline="0" dirty="0" smtClean="0">
                <a:solidFill>
                  <a:srgbClr val="000000"/>
                </a:solidFill>
                <a:effectLst/>
                <a:latin typeface="Arial"/>
                <a:ea typeface="Arial"/>
                <a:cs typeface="Arial"/>
                <a:sym typeface="Arial"/>
              </a:rPr>
              <a:t> toward Parliament</a:t>
            </a:r>
            <a:endParaRPr lang="en-US"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In the UK SIs are the most frequently used type of secondary </a:t>
            </a:r>
            <a:r>
              <a:rPr lang="en-US" sz="1100" b="0" i="0" u="none" strike="noStrike" cap="none" dirty="0" smtClean="0">
                <a:solidFill>
                  <a:srgbClr val="000000"/>
                </a:solidFill>
                <a:effectLst/>
                <a:latin typeface="Arial"/>
                <a:ea typeface="Arial"/>
                <a:cs typeface="Arial"/>
                <a:sym typeface="Arial"/>
              </a:rPr>
              <a:t>legislation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889003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The important thing in terms of time scales</a:t>
            </a:r>
            <a:r>
              <a:rPr lang="en-US" sz="1100" b="0" i="0" u="none" strike="noStrike" cap="none" baseline="0" dirty="0" smtClean="0">
                <a:solidFill>
                  <a:srgbClr val="000000"/>
                </a:solidFill>
                <a:effectLst/>
                <a:latin typeface="Arial"/>
                <a:ea typeface="Arial"/>
                <a:cs typeface="Arial"/>
                <a:sym typeface="Arial"/>
              </a:rPr>
              <a:t> was that much of the legislation required to implement </a:t>
            </a:r>
            <a:r>
              <a:rPr lang="en-US" sz="1100" b="0" i="0" u="none" strike="noStrike" cap="none" baseline="0" dirty="0" err="1" smtClean="0">
                <a:solidFill>
                  <a:srgbClr val="000000"/>
                </a:solidFill>
                <a:effectLst/>
                <a:latin typeface="Arial"/>
                <a:ea typeface="Arial"/>
                <a:cs typeface="Arial"/>
                <a:sym typeface="Arial"/>
              </a:rPr>
              <a:t>brexit</a:t>
            </a:r>
            <a:r>
              <a:rPr lang="en-US" sz="1100" b="0" i="0" u="none" strike="noStrike" cap="none" baseline="0" dirty="0" smtClean="0">
                <a:solidFill>
                  <a:srgbClr val="000000"/>
                </a:solidFill>
                <a:effectLst/>
                <a:latin typeface="Arial"/>
                <a:ea typeface="Arial"/>
                <a:cs typeface="Arial"/>
                <a:sym typeface="Arial"/>
              </a:rPr>
              <a:t> was expected to arrive in the form of statutory instruments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baseline="0"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baseline="0" dirty="0" smtClean="0">
                <a:solidFill>
                  <a:srgbClr val="000000"/>
                </a:solidFill>
                <a:effectLst/>
                <a:latin typeface="Arial"/>
                <a:ea typeface="Arial"/>
                <a:cs typeface="Arial"/>
                <a:sym typeface="Arial"/>
              </a:rPr>
              <a:t>And indeed did</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baseline="0"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baseline="0" dirty="0" smtClean="0">
                <a:solidFill>
                  <a:srgbClr val="000000"/>
                </a:solidFill>
                <a:effectLst/>
                <a:latin typeface="Arial"/>
                <a:ea typeface="Arial"/>
                <a:cs typeface="Arial"/>
                <a:sym typeface="Arial"/>
              </a:rPr>
              <a:t>Since then, we’ve all been through the pandemic</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baseline="0"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baseline="0" dirty="0" smtClean="0">
                <a:solidFill>
                  <a:srgbClr val="000000"/>
                </a:solidFill>
                <a:effectLst/>
                <a:latin typeface="Arial"/>
                <a:ea typeface="Arial"/>
                <a:cs typeface="Arial"/>
                <a:sym typeface="Arial"/>
              </a:rPr>
              <a:t>Much of the legislation used to deal with that has also been the form of statutory instruments</a:t>
            </a:r>
            <a:endParaRPr lang="en-US" dirty="0"/>
          </a:p>
        </p:txBody>
      </p:sp>
    </p:spTree>
    <p:extLst>
      <p:ext uri="{BB962C8B-B14F-4D97-AF65-F5344CB8AC3E}">
        <p14:creationId xmlns:p14="http://schemas.microsoft.com/office/powerpoint/2010/main" val="564892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Almost all offices in both Houses touch on </a:t>
            </a:r>
            <a:r>
              <a:rPr lang="en-US" sz="1100" b="0" i="0" u="none" strike="noStrike" cap="none" dirty="0" smtClean="0">
                <a:solidFill>
                  <a:srgbClr val="000000"/>
                </a:solidFill>
                <a:effectLst/>
                <a:latin typeface="Arial"/>
                <a:ea typeface="Arial"/>
                <a:cs typeface="Arial"/>
                <a:sym typeface="Arial"/>
              </a:rPr>
              <a:t>statutory</a:t>
            </a:r>
            <a:r>
              <a:rPr lang="en-US" sz="1100" b="0" i="0" u="none" strike="noStrike" cap="none" baseline="0" dirty="0" smtClean="0">
                <a:solidFill>
                  <a:srgbClr val="000000"/>
                </a:solidFill>
                <a:effectLst/>
                <a:latin typeface="Arial"/>
                <a:ea typeface="Arial"/>
                <a:cs typeface="Arial"/>
                <a:sym typeface="Arial"/>
              </a:rPr>
              <a:t> instrument</a:t>
            </a:r>
            <a:r>
              <a:rPr lang="en-US" sz="1100" b="0" i="0" u="none" strike="noStrike" cap="none" dirty="0" smtClean="0">
                <a:solidFill>
                  <a:srgbClr val="000000"/>
                </a:solidFill>
                <a:effectLst/>
                <a:latin typeface="Arial"/>
                <a:ea typeface="Arial"/>
                <a:cs typeface="Arial"/>
                <a:sym typeface="Arial"/>
              </a:rPr>
              <a:t> procedure</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Both </a:t>
            </a:r>
            <a:r>
              <a:rPr lang="en-US" sz="1100" b="0" i="0" u="none" strike="noStrike" cap="none" dirty="0">
                <a:solidFill>
                  <a:srgbClr val="000000"/>
                </a:solidFill>
                <a:effectLst/>
                <a:latin typeface="Arial"/>
                <a:ea typeface="Arial"/>
                <a:cs typeface="Arial"/>
                <a:sym typeface="Arial"/>
              </a:rPr>
              <a:t>Journal Offices, both Table Offices and various committees</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 order to track an SI one needs </a:t>
            </a:r>
            <a:r>
              <a:rPr lang="en-US" sz="1100" b="0" i="0" u="none" strike="noStrike" cap="none" dirty="0" smtClean="0">
                <a:solidFill>
                  <a:srgbClr val="000000"/>
                </a:solidFill>
                <a:effectLst/>
                <a:latin typeface="Arial"/>
                <a:ea typeface="Arial"/>
                <a:cs typeface="Arial"/>
                <a:sym typeface="Arial"/>
              </a:rPr>
              <a:t>to track the activities of assorted committees and </a:t>
            </a:r>
            <a:r>
              <a:rPr lang="en-US" sz="1100" b="0" i="0" u="none" strike="noStrike" cap="none" baseline="0" dirty="0" smtClean="0">
                <a:solidFill>
                  <a:srgbClr val="000000"/>
                </a:solidFill>
                <a:effectLst/>
                <a:latin typeface="Arial"/>
                <a:ea typeface="Arial"/>
                <a:cs typeface="Arial"/>
                <a:sym typeface="Arial"/>
              </a:rPr>
              <a:t>offices represented </a:t>
            </a:r>
            <a:r>
              <a:rPr lang="en-US" sz="1100" b="0" i="0" u="none" strike="noStrike" cap="none" baseline="0" dirty="0" smtClean="0">
                <a:solidFill>
                  <a:srgbClr val="000000"/>
                </a:solidFill>
                <a:effectLst/>
                <a:latin typeface="Arial"/>
                <a:ea typeface="Arial"/>
                <a:cs typeface="Arial"/>
                <a:sym typeface="Arial"/>
              </a:rPr>
              <a:t>here</a:t>
            </a:r>
          </a:p>
          <a:p>
            <a:pPr marL="0" lvl="0" indent="0" algn="l" rtl="0">
              <a:spcBef>
                <a:spcPts val="0"/>
              </a:spcBef>
              <a:spcAft>
                <a:spcPts val="0"/>
              </a:spcAft>
              <a:buNone/>
            </a:pPr>
            <a:endParaRPr lang="en-US" sz="1100" b="0" i="0" u="none" strike="noStrike" cap="none" baseline="0"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baseline="0" dirty="0" smtClean="0">
                <a:solidFill>
                  <a:srgbClr val="000000"/>
                </a:solidFill>
                <a:effectLst/>
                <a:latin typeface="Arial"/>
                <a:ea typeface="Arial"/>
                <a:cs typeface="Arial"/>
                <a:sym typeface="Arial"/>
              </a:rPr>
              <a:t>You need to know which committees are likely to declare an interest, when those committees tend to meet, when those committees tend to publish reports and where those committees tend to publish reports</a:t>
            </a:r>
          </a:p>
          <a:p>
            <a:pPr marL="0" lvl="0" indent="0" algn="l" rtl="0">
              <a:spcBef>
                <a:spcPts val="0"/>
              </a:spcBef>
              <a:spcAft>
                <a:spcPts val="0"/>
              </a:spcAft>
              <a:buNone/>
            </a:pPr>
            <a:endParaRPr lang="en-US" sz="1100" b="0" i="0" u="none" strike="noStrike" cap="none" baseline="0"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baseline="0" dirty="0" smtClean="0">
                <a:solidFill>
                  <a:srgbClr val="000000"/>
                </a:solidFill>
                <a:effectLst/>
                <a:latin typeface="Arial"/>
                <a:ea typeface="Arial"/>
                <a:cs typeface="Arial"/>
                <a:sym typeface="Arial"/>
              </a:rPr>
              <a:t>And that’s just the committee part</a:t>
            </a: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People </a:t>
            </a:r>
            <a:r>
              <a:rPr lang="en-US" sz="1100" b="0" i="0" u="none" strike="noStrike" cap="none" dirty="0" smtClean="0">
                <a:solidFill>
                  <a:srgbClr val="000000"/>
                </a:solidFill>
                <a:effectLst/>
                <a:latin typeface="Arial"/>
                <a:ea typeface="Arial"/>
                <a:cs typeface="Arial"/>
                <a:sym typeface="Arial"/>
              </a:rPr>
              <a:t>found </a:t>
            </a:r>
            <a:r>
              <a:rPr lang="en-US" sz="1100" b="0" i="0" u="none" strike="noStrike" cap="none" dirty="0">
                <a:solidFill>
                  <a:srgbClr val="000000"/>
                </a:solidFill>
                <a:effectLst/>
                <a:latin typeface="Arial"/>
                <a:ea typeface="Arial"/>
                <a:cs typeface="Arial"/>
                <a:sym typeface="Arial"/>
              </a:rPr>
              <a:t>it </a:t>
            </a:r>
            <a:r>
              <a:rPr lang="en-US" sz="1100" b="0" i="0" u="none" strike="noStrike" cap="none" dirty="0" smtClean="0">
                <a:solidFill>
                  <a:srgbClr val="000000"/>
                </a:solidFill>
                <a:effectLst/>
                <a:latin typeface="Arial"/>
                <a:ea typeface="Arial"/>
                <a:cs typeface="Arial"/>
                <a:sym typeface="Arial"/>
              </a:rPr>
              <a:t>difficult to </a:t>
            </a:r>
            <a:r>
              <a:rPr lang="en-US" sz="1100" b="0" i="0" u="none" strike="noStrike" cap="none" dirty="0">
                <a:solidFill>
                  <a:srgbClr val="000000"/>
                </a:solidFill>
                <a:effectLst/>
                <a:latin typeface="Arial"/>
                <a:ea typeface="Arial"/>
                <a:cs typeface="Arial"/>
                <a:sym typeface="Arial"/>
              </a:rPr>
              <a:t>track the journey of an SI through Parliament</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Even Members of Parliament </a:t>
            </a:r>
            <a:r>
              <a:rPr lang="en-US" sz="1100" b="0" i="0" u="none" strike="noStrike" cap="none" dirty="0" smtClean="0">
                <a:solidFill>
                  <a:srgbClr val="000000"/>
                </a:solidFill>
                <a:effectLst/>
                <a:latin typeface="Arial"/>
                <a:ea typeface="Arial"/>
                <a:cs typeface="Arial"/>
                <a:sym typeface="Arial"/>
              </a:rPr>
              <a:t>may</a:t>
            </a:r>
            <a:r>
              <a:rPr lang="en-US" sz="1100" b="0" i="0" u="none" strike="noStrike" cap="none" baseline="0" dirty="0" smtClean="0">
                <a:solidFill>
                  <a:srgbClr val="000000"/>
                </a:solidFill>
                <a:effectLst/>
                <a:latin typeface="Arial"/>
                <a:ea typeface="Arial"/>
                <a:cs typeface="Arial"/>
                <a:sym typeface="Arial"/>
              </a:rPr>
              <a:t> have</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smtClean="0">
                <a:solidFill>
                  <a:srgbClr val="000000"/>
                </a:solidFill>
                <a:effectLst/>
                <a:latin typeface="Arial"/>
                <a:ea typeface="Arial"/>
                <a:cs typeface="Arial"/>
                <a:sym typeface="Arial"/>
              </a:rPr>
              <a:t>struggled</a:t>
            </a: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8572157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At this point, you may well be thinking</a:t>
            </a:r>
            <a:r>
              <a:rPr lang="en-US" sz="1100" b="0" i="0" u="none" strike="noStrike" cap="none" baseline="0" dirty="0" smtClean="0">
                <a:solidFill>
                  <a:srgbClr val="000000"/>
                </a:solidFill>
                <a:effectLst/>
                <a:latin typeface="Arial"/>
                <a:ea typeface="Arial"/>
                <a:cs typeface="Arial"/>
                <a:sym typeface="Arial"/>
              </a:rPr>
              <a:t> well this is interesting but it’s unlikely I’ll ever have to model a parliamentary procedure in my day job</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baseline="0"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baseline="0" dirty="0" smtClean="0">
                <a:solidFill>
                  <a:srgbClr val="000000"/>
                </a:solidFill>
                <a:effectLst/>
                <a:latin typeface="Arial"/>
                <a:ea typeface="Arial"/>
                <a:cs typeface="Arial"/>
                <a:sym typeface="Arial"/>
              </a:rPr>
              <a:t>Or you may be thinking this really isn’t interesting at all</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baseline="0"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baseline="0" dirty="0" smtClean="0">
                <a:solidFill>
                  <a:srgbClr val="000000"/>
                </a:solidFill>
                <a:effectLst/>
                <a:latin typeface="Arial"/>
                <a:ea typeface="Arial"/>
                <a:cs typeface="Arial"/>
                <a:sym typeface="Arial"/>
              </a:rPr>
              <a:t>You may, in fact, have already hung up your phone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baseline="0"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baseline="0" dirty="0" smtClean="0">
                <a:solidFill>
                  <a:srgbClr val="000000"/>
                </a:solidFill>
                <a:effectLst/>
                <a:latin typeface="Arial"/>
                <a:ea typeface="Arial"/>
                <a:cs typeface="Arial"/>
                <a:sym typeface="Arial"/>
              </a:rPr>
              <a:t>But, whilst the details may be different and whilst Parliament may be particularly esoteric, we hope most of this talk is applicable in any reasonably sized </a:t>
            </a:r>
            <a:r>
              <a:rPr lang="en-US" sz="1100" b="0" i="0" u="none" strike="noStrike" cap="none" baseline="0" dirty="0" err="1" smtClean="0">
                <a:solidFill>
                  <a:srgbClr val="000000"/>
                </a:solidFill>
                <a:effectLst/>
                <a:latin typeface="Arial"/>
                <a:ea typeface="Arial"/>
                <a:cs typeface="Arial"/>
                <a:sym typeface="Arial"/>
              </a:rPr>
              <a:t>organisation</a:t>
            </a:r>
            <a:endParaRPr lang="en-US" dirty="0"/>
          </a:p>
        </p:txBody>
      </p:sp>
    </p:spTree>
    <p:extLst>
      <p:ext uri="{BB962C8B-B14F-4D97-AF65-F5344CB8AC3E}">
        <p14:creationId xmlns:p14="http://schemas.microsoft.com/office/powerpoint/2010/main" val="19048350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So</a:t>
            </a:r>
            <a:r>
              <a:rPr lang="en-US" sz="1100" b="0" i="0" u="none" strike="noStrike" cap="none" baseline="0" dirty="0" smtClean="0">
                <a:solidFill>
                  <a:srgbClr val="000000"/>
                </a:solidFill>
                <a:effectLst/>
                <a:latin typeface="Arial"/>
                <a:ea typeface="Arial"/>
                <a:cs typeface="Arial"/>
                <a:sym typeface="Arial"/>
              </a:rPr>
              <a:t> w</a:t>
            </a:r>
            <a:r>
              <a:rPr lang="en-US" sz="1100" b="0" i="0" u="none" strike="noStrike" cap="none" dirty="0" smtClean="0">
                <a:solidFill>
                  <a:srgbClr val="000000"/>
                </a:solidFill>
                <a:effectLst/>
                <a:latin typeface="Arial"/>
                <a:ea typeface="Arial"/>
                <a:cs typeface="Arial"/>
                <a:sym typeface="Arial"/>
              </a:rPr>
              <a:t>e are information </a:t>
            </a:r>
            <a:r>
              <a:rPr lang="en-US" sz="1100" b="0" i="0" u="none" strike="noStrike" cap="none" dirty="0" err="1" smtClean="0">
                <a:solidFill>
                  <a:srgbClr val="000000"/>
                </a:solidFill>
                <a:effectLst/>
                <a:latin typeface="Arial"/>
                <a:ea typeface="Arial"/>
                <a:cs typeface="Arial"/>
                <a:sym typeface="Arial"/>
              </a:rPr>
              <a:t>modellers</a:t>
            </a:r>
            <a:r>
              <a:rPr lang="en-US" sz="1100" b="0" i="0" u="none" strike="noStrike" cap="none" dirty="0" smtClean="0">
                <a:solidFill>
                  <a:srgbClr val="000000"/>
                </a:solidFill>
                <a:effectLst/>
                <a:latin typeface="Arial"/>
                <a:ea typeface="Arial"/>
                <a:cs typeface="Arial"/>
                <a:sym typeface="Arial"/>
              </a:rPr>
              <a:t> and managers. We think this is an information management problem</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But information</a:t>
            </a:r>
            <a:r>
              <a:rPr lang="en-US" sz="1100" b="0" i="0" u="none" strike="noStrike" cap="none" baseline="0" dirty="0" smtClean="0">
                <a:solidFill>
                  <a:srgbClr val="000000"/>
                </a:solidFill>
                <a:effectLst/>
                <a:latin typeface="Arial"/>
                <a:ea typeface="Arial"/>
                <a:cs typeface="Arial"/>
                <a:sym typeface="Arial"/>
              </a:rPr>
              <a:t> management</a:t>
            </a:r>
            <a:r>
              <a:rPr lang="en-US" sz="1100" b="0" i="0" u="none" strike="noStrike" cap="none" dirty="0" smtClean="0">
                <a:solidFill>
                  <a:srgbClr val="000000"/>
                </a:solidFill>
                <a:effectLst/>
                <a:latin typeface="Arial"/>
                <a:ea typeface="Arial"/>
                <a:cs typeface="Arial"/>
                <a:sym typeface="Arial"/>
              </a:rPr>
              <a:t> is often no-one’s job</a:t>
            </a: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807461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Shape 541"/>
          <p:cNvSpPr>
            <a:spLocks noGrp="1" noRot="1" noChangeAspect="1"/>
          </p:cNvSpPr>
          <p:nvPr>
            <p:ph type="sldImg"/>
          </p:nvPr>
        </p:nvSpPr>
        <p:spPr>
          <a:prstGeom prst="rect">
            <a:avLst/>
          </a:prstGeom>
        </p:spPr>
        <p:txBody>
          <a:bodyPr/>
          <a:lstStyle/>
          <a:p>
            <a:endParaRPr/>
          </a:p>
        </p:txBody>
      </p:sp>
      <p:sp>
        <p:nvSpPr>
          <p:cNvPr id="542" name="Shape 542"/>
          <p:cNvSpPr>
            <a:spLocks noGrp="1"/>
          </p:cNvSpPr>
          <p:nvPr>
            <p:ph type="body" sz="quarter" idx="1"/>
          </p:nvPr>
        </p:nvSpPr>
        <p:spPr>
          <a:prstGeom prst="rect">
            <a:avLst/>
          </a:prstGeom>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At this point we turn to our trusty iceberg metaphor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Making websites, </a:t>
            </a:r>
            <a:r>
              <a:rPr lang="en-US" dirty="0" err="1" smtClean="0"/>
              <a:t>visualisations</a:t>
            </a:r>
            <a:r>
              <a:rPr lang="en-US" baseline="0" dirty="0" smtClean="0"/>
              <a:t> and querying data</a:t>
            </a:r>
            <a:r>
              <a:rPr lang="en-US" dirty="0" smtClean="0"/>
              <a:t> is relatively easy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Making a data platform and models that are</a:t>
            </a:r>
            <a:r>
              <a:rPr lang="en-US" baseline="0" dirty="0" smtClean="0"/>
              <a:t> as </a:t>
            </a:r>
            <a:r>
              <a:rPr lang="en-US" dirty="0" smtClean="0"/>
              <a:t>flexible as Parliament is harder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Managing the information is harder still</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Managing the information when It’s not in anyone’s job description starts to get impossible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And you pretty quickly reach the event horizon of the possible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But the problem is more</a:t>
            </a:r>
            <a:r>
              <a:rPr lang="en-US" baseline="0" dirty="0" smtClean="0"/>
              <a:t> than just jobs and roles</a:t>
            </a: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Information management is only ever as good as the tools </a:t>
            </a:r>
            <a:r>
              <a:rPr lang="en-US" sz="1100" b="0" i="0" u="none" strike="noStrike" cap="none" baseline="0" dirty="0" smtClean="0">
                <a:solidFill>
                  <a:srgbClr val="000000"/>
                </a:solidFill>
                <a:effectLst/>
                <a:latin typeface="Arial"/>
                <a:ea typeface="Arial"/>
                <a:cs typeface="Arial"/>
                <a:sym typeface="Arial"/>
              </a:rPr>
              <a:t>available</a:t>
            </a: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baseline="0"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How those tools are commissioned and paid for influences</a:t>
            </a:r>
            <a:r>
              <a:rPr lang="en-US" sz="1100" b="0" i="0" u="none" strike="noStrike" cap="none" baseline="0" dirty="0" smtClean="0">
                <a:solidFill>
                  <a:srgbClr val="000000"/>
                </a:solidFill>
                <a:effectLst/>
                <a:latin typeface="Arial"/>
                <a:ea typeface="Arial"/>
                <a:cs typeface="Arial"/>
                <a:sym typeface="Arial"/>
              </a:rPr>
              <a:t> and constrains </a:t>
            </a:r>
            <a:r>
              <a:rPr lang="en-US" sz="1100" b="0" i="0" u="none" strike="noStrike" cap="none" dirty="0" smtClean="0">
                <a:solidFill>
                  <a:srgbClr val="000000"/>
                </a:solidFill>
                <a:effectLst/>
                <a:latin typeface="Arial"/>
                <a:ea typeface="Arial"/>
                <a:cs typeface="Arial"/>
                <a:sym typeface="Arial"/>
              </a:rPr>
              <a:t>the shape of the data they</a:t>
            </a:r>
            <a:r>
              <a:rPr lang="en-US" sz="1100" b="0" i="0" u="none" strike="noStrike" cap="none" baseline="0" dirty="0" smtClean="0">
                <a:solidFill>
                  <a:srgbClr val="000000"/>
                </a:solidFill>
                <a:effectLst/>
                <a:latin typeface="Arial"/>
                <a:ea typeface="Arial"/>
                <a:cs typeface="Arial"/>
                <a:sym typeface="Arial"/>
              </a:rPr>
              <a:t> </a:t>
            </a:r>
            <a:r>
              <a:rPr lang="en-US" sz="1100" b="0" i="0" u="none" strike="noStrike" cap="none" dirty="0" smtClean="0">
                <a:solidFill>
                  <a:srgbClr val="000000"/>
                </a:solidFill>
                <a:effectLst/>
                <a:latin typeface="Arial"/>
                <a:ea typeface="Arial"/>
                <a:cs typeface="Arial"/>
                <a:sym typeface="Arial"/>
              </a:rPr>
              <a:t>produce</a:t>
            </a:r>
            <a:endParaRPr lang="en-US" dirty="0"/>
          </a:p>
        </p:txBody>
      </p:sp>
    </p:spTree>
    <p:extLst>
      <p:ext uri="{BB962C8B-B14F-4D97-AF65-F5344CB8AC3E}">
        <p14:creationId xmlns:p14="http://schemas.microsoft.com/office/powerpoint/2010/main" val="21281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Given</a:t>
            </a:r>
            <a:r>
              <a:rPr lang="en-US" baseline="0" dirty="0" smtClean="0"/>
              <a:t> e</a:t>
            </a:r>
            <a:r>
              <a:rPr lang="en-US" dirty="0" smtClean="0"/>
              <a:t>ach </a:t>
            </a:r>
            <a:r>
              <a:rPr lang="en-US" dirty="0"/>
              <a:t>office has their own view of the things they’re interested </a:t>
            </a:r>
            <a:r>
              <a:rPr lang="en-US" dirty="0" smtClean="0"/>
              <a:t>in,</a:t>
            </a:r>
            <a:r>
              <a:rPr lang="en-US" baseline="0" dirty="0" smtClean="0"/>
              <a:t> w</a:t>
            </a:r>
            <a:r>
              <a:rPr lang="en-US" dirty="0" smtClean="0"/>
              <a:t>e </a:t>
            </a:r>
            <a:r>
              <a:rPr lang="en-US" dirty="0"/>
              <a:t>often end up commissioning tools to </a:t>
            </a:r>
            <a:r>
              <a:rPr lang="en-US" dirty="0" err="1"/>
              <a:t>digitise</a:t>
            </a:r>
            <a:r>
              <a:rPr lang="en-US" dirty="0"/>
              <a:t> existing office bound processes and missing out on the bigger </a:t>
            </a:r>
            <a:r>
              <a:rPr lang="en-US" dirty="0" smtClean="0"/>
              <a:t>picture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This is not peculiar</a:t>
            </a:r>
            <a:r>
              <a:rPr lang="en-US" baseline="0" dirty="0" smtClean="0"/>
              <a:t> to Parliament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smtClean="0"/>
              <a:t>At the BBC, the people managing “talent” – the people you see on air – would commission a system to handle talent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smtClean="0"/>
              <a:t>The people responsible for complaints would have their own system to manage that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smtClean="0"/>
              <a:t>The broadcast engineers had a system to handle transmission times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smtClean="0"/>
              <a:t>The schedulers a system to handle scheduling</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smtClean="0"/>
              <a:t>And </a:t>
            </a:r>
            <a:r>
              <a:rPr lang="en-US" baseline="0" dirty="0" err="1" smtClean="0"/>
              <a:t>etc</a:t>
            </a:r>
            <a:endParaRPr lang="en-US" baseline="0"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smtClean="0"/>
              <a:t>The systems were not designed to join so never any bigger than the sum of their parts</a:t>
            </a:r>
            <a:endParaRPr lang="en-US" dirty="0"/>
          </a:p>
        </p:txBody>
      </p:sp>
    </p:spTree>
    <p:extLst>
      <p:ext uri="{BB962C8B-B14F-4D97-AF65-F5344CB8AC3E}">
        <p14:creationId xmlns:p14="http://schemas.microsoft.com/office/powerpoint/2010/main" val="462717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a:spLocks noGrp="1" noRot="1" noChangeAspect="1"/>
          </p:cNvSpPr>
          <p:nvPr>
            <p:ph type="sldImg"/>
          </p:nvPr>
        </p:nvSpPr>
        <p:spPr>
          <a:prstGeom prst="rect">
            <a:avLst/>
          </a:prstGeom>
        </p:spPr>
        <p:txBody>
          <a:bodyPr/>
          <a:lstStyle/>
          <a:p>
            <a:endParaRPr/>
          </a:p>
        </p:txBody>
      </p:sp>
      <p:sp>
        <p:nvSpPr>
          <p:cNvPr id="345" name="Shape 345"/>
          <p:cNvSpPr>
            <a:spLocks noGrp="1"/>
          </p:cNvSpPr>
          <p:nvPr>
            <p:ph type="body" sz="quarter" idx="1"/>
          </p:nvPr>
        </p:nvSpPr>
        <p:spPr>
          <a:prstGeom prst="rect">
            <a:avLst/>
          </a:prstGeom>
        </p:spPr>
        <p:txBody>
          <a:bodyPr/>
          <a:lstStyle>
            <a:lvl1pPr>
              <a:defRPr sz="1100"/>
            </a:lvl1pPr>
          </a:lstStyle>
          <a:p>
            <a:r>
              <a:rPr lang="en-GB" dirty="0" smtClean="0"/>
              <a:t>We’re going to be talking about what Parliament</a:t>
            </a:r>
            <a:r>
              <a:rPr lang="en-GB" baseline="0" dirty="0" smtClean="0"/>
              <a:t> is. And what it isn’t</a:t>
            </a:r>
          </a:p>
          <a:p>
            <a:endParaRPr lang="en-GB" baseline="0" dirty="0" smtClean="0"/>
          </a:p>
          <a:p>
            <a:r>
              <a:rPr lang="en-GB" baseline="0" dirty="0" smtClean="0"/>
              <a:t>How Parliament’s structured</a:t>
            </a:r>
          </a:p>
          <a:p>
            <a:endParaRPr lang="en-GB" baseline="0" dirty="0" smtClean="0"/>
          </a:p>
          <a:p>
            <a:r>
              <a:rPr lang="en-GB" baseline="0" dirty="0" smtClean="0"/>
              <a:t>What that means for software and information management</a:t>
            </a:r>
          </a:p>
          <a:p>
            <a:endParaRPr lang="en-GB" baseline="0" dirty="0" smtClean="0"/>
          </a:p>
          <a:p>
            <a:r>
              <a:rPr lang="en-GB" baseline="0" dirty="0" smtClean="0"/>
              <a:t>On the nature of organisational complexity</a:t>
            </a:r>
          </a:p>
          <a:p>
            <a:endParaRPr lang="en-GB" baseline="0" dirty="0" smtClean="0"/>
          </a:p>
          <a:p>
            <a:r>
              <a:rPr lang="en-GB" baseline="0" dirty="0" smtClean="0"/>
              <a:t>And what Domain Driven Design can do to help out</a:t>
            </a:r>
          </a:p>
          <a:p>
            <a:endParaRPr lang="en-GB" baseline="0" dirty="0" smtClean="0"/>
          </a:p>
          <a:p>
            <a:r>
              <a:rPr lang="en-GB" baseline="0" dirty="0" smtClean="0"/>
              <a:t>All in the context of managing information to support secondary legislation</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prstGeom prst="rect">
            <a:avLst/>
          </a:prstGeom>
        </p:spPr>
        <p:txBody>
          <a:bodyPr/>
          <a:lstStyle/>
          <a:p>
            <a:endParaRPr/>
          </a:p>
        </p:txBody>
      </p:sp>
      <p:sp>
        <p:nvSpPr>
          <p:cNvPr id="393" name="Shape 393"/>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Time and time again we’re told not to put our </a:t>
            </a:r>
            <a:r>
              <a:rPr lang="en-US" sz="1100" b="0" i="0" u="none" strike="noStrike" cap="none" dirty="0" err="1" smtClean="0">
                <a:solidFill>
                  <a:srgbClr val="000000"/>
                </a:solidFill>
                <a:effectLst/>
                <a:latin typeface="Arial"/>
                <a:ea typeface="Arial"/>
                <a:cs typeface="Arial"/>
                <a:sym typeface="Arial"/>
              </a:rPr>
              <a:t>organisational</a:t>
            </a:r>
            <a:r>
              <a:rPr lang="en-US" sz="1100" b="0" i="0" u="none" strike="noStrike" cap="none" baseline="0" dirty="0" smtClean="0">
                <a:solidFill>
                  <a:srgbClr val="000000"/>
                </a:solidFill>
                <a:effectLst/>
                <a:latin typeface="Arial"/>
                <a:ea typeface="Arial"/>
                <a:cs typeface="Arial"/>
                <a:sym typeface="Arial"/>
              </a:rPr>
              <a:t> structures on the web</a:t>
            </a:r>
          </a:p>
          <a:p>
            <a:pPr marL="0" lvl="0" indent="0" algn="l" rtl="0">
              <a:spcBef>
                <a:spcPts val="0"/>
              </a:spcBef>
              <a:spcAft>
                <a:spcPts val="0"/>
              </a:spcAft>
              <a:buNone/>
            </a:pPr>
            <a:endParaRPr lang="en-US" sz="1100" b="0" i="0" u="none" strike="noStrike" cap="none" baseline="0"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baseline="0" dirty="0" smtClean="0">
                <a:solidFill>
                  <a:srgbClr val="000000"/>
                </a:solidFill>
                <a:effectLst/>
                <a:latin typeface="Arial"/>
                <a:ea typeface="Arial"/>
                <a:cs typeface="Arial"/>
                <a:sym typeface="Arial"/>
              </a:rPr>
              <a:t>No one being particularly interested in your internal structures</a:t>
            </a:r>
          </a:p>
          <a:p>
            <a:pPr marL="0" lvl="0" indent="0" algn="l" rtl="0">
              <a:spcBef>
                <a:spcPts val="0"/>
              </a:spcBef>
              <a:spcAft>
                <a:spcPts val="0"/>
              </a:spcAft>
              <a:buNone/>
            </a:pPr>
            <a:endParaRPr lang="en-US" sz="1100" b="0" i="0" u="none" strike="noStrike" cap="none" baseline="0"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baseline="0" dirty="0" smtClean="0">
                <a:solidFill>
                  <a:srgbClr val="000000"/>
                </a:solidFill>
                <a:effectLst/>
                <a:latin typeface="Arial"/>
                <a:ea typeface="Arial"/>
                <a:cs typeface="Arial"/>
                <a:sym typeface="Arial"/>
              </a:rPr>
              <a:t>But with disjointed information commissioned from the perspective of a single office, this is often inescapable</a:t>
            </a:r>
            <a:endParaRPr lang="en-US" sz="1100" b="0" i="0" u="none" strike="noStrike" cap="none" dirty="0">
              <a:solidFill>
                <a:srgbClr val="000000"/>
              </a:solidFill>
              <a:effectLst/>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noRot="1" noChangeAspect="1"/>
          </p:cNvSpPr>
          <p:nvPr>
            <p:ph type="sldImg"/>
          </p:nvPr>
        </p:nvSpPr>
        <p:spPr>
          <a:prstGeom prst="rect">
            <a:avLst/>
          </a:prstGeom>
        </p:spPr>
        <p:txBody>
          <a:bodyPr/>
          <a:lstStyle/>
          <a:p>
            <a:endParaRPr/>
          </a:p>
        </p:txBody>
      </p:sp>
      <p:sp>
        <p:nvSpPr>
          <p:cNvPr id="399" name="Shape 399"/>
          <p:cNvSpPr>
            <a:spLocks noGrp="1"/>
          </p:cNvSpPr>
          <p:nvPr>
            <p:ph type="body" sz="quarter" idx="1"/>
          </p:nvPr>
        </p:nvSpPr>
        <p:spPr>
          <a:prstGeom prst="rect">
            <a:avLst/>
          </a:prstGeom>
        </p:spPr>
        <p:txBody>
          <a:bodyPr/>
          <a:lstStyle>
            <a:lvl1pPr>
              <a:defRPr sz="1100"/>
            </a:lvl1pPr>
          </a:lstStyle>
          <a:p>
            <a:r>
              <a:rPr lang="en-GB" dirty="0" smtClean="0"/>
              <a:t>This is the result</a:t>
            </a:r>
            <a:r>
              <a:rPr lang="en-GB" baseline="0" dirty="0" smtClean="0"/>
              <a:t> of all this on </a:t>
            </a:r>
            <a:r>
              <a:rPr lang="en-GB" baseline="0" dirty="0" err="1" smtClean="0"/>
              <a:t>data.parliament.uk</a:t>
            </a:r>
            <a:endParaRPr lang="en-GB" baseline="0" dirty="0" smtClean="0"/>
          </a:p>
          <a:p>
            <a:endParaRPr lang="en-GB" baseline="0" dirty="0" smtClean="0"/>
          </a:p>
          <a:p>
            <a:r>
              <a:rPr lang="en-GB" baseline="0" dirty="0" smtClean="0"/>
              <a:t>It is supposedly an open data portal where developers can grab data and build new things</a:t>
            </a:r>
          </a:p>
          <a:p>
            <a:endParaRPr lang="en-GB" baseline="0" dirty="0" smtClean="0"/>
          </a:p>
          <a:p>
            <a:r>
              <a:rPr lang="en-GB" baseline="0" dirty="0" smtClean="0"/>
              <a:t>The problem is hopefully obvious</a:t>
            </a:r>
          </a:p>
          <a:p>
            <a:endParaRPr lang="en-GB" baseline="0" dirty="0" smtClean="0"/>
          </a:p>
          <a:p>
            <a:r>
              <a:rPr lang="en-GB" baseline="0" dirty="0" smtClean="0"/>
              <a:t>Each large blob on that diagram is pretty much analogous to an internal system</a:t>
            </a:r>
          </a:p>
          <a:p>
            <a:endParaRPr lang="en-GB" baseline="0" dirty="0" smtClean="0"/>
          </a:p>
          <a:p>
            <a:r>
              <a:rPr lang="en-GB" baseline="0" dirty="0" smtClean="0"/>
              <a:t>And each system is pretty much analogous to an office</a:t>
            </a:r>
          </a:p>
          <a:p>
            <a:endParaRPr lang="en-GB" baseline="0" dirty="0" smtClean="0"/>
          </a:p>
          <a:p>
            <a:r>
              <a:rPr lang="en-GB" baseline="0" dirty="0" smtClean="0"/>
              <a:t>The blob at the top right represents division data – how Members vote in Parliament</a:t>
            </a:r>
          </a:p>
          <a:p>
            <a:endParaRPr lang="en-GB" baseline="0" dirty="0" smtClean="0"/>
          </a:p>
          <a:p>
            <a:r>
              <a:rPr lang="en-GB" baseline="0" dirty="0" smtClean="0"/>
              <a:t>It is connected to our Member records</a:t>
            </a:r>
          </a:p>
          <a:p>
            <a:endParaRPr lang="en-GB" baseline="0" dirty="0" smtClean="0"/>
          </a:p>
          <a:p>
            <a:r>
              <a:rPr lang="en-GB" baseline="0" dirty="0" smtClean="0"/>
              <a:t>It is not connected to the things they were dividing on</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noRot="1" noChangeAspect="1"/>
          </p:cNvSpPr>
          <p:nvPr>
            <p:ph type="sldImg"/>
          </p:nvPr>
        </p:nvSpPr>
        <p:spPr>
          <a:prstGeom prst="rect">
            <a:avLst/>
          </a:prstGeom>
        </p:spPr>
        <p:txBody>
          <a:bodyPr/>
          <a:lstStyle/>
          <a:p>
            <a:endParaRPr/>
          </a:p>
        </p:txBody>
      </p:sp>
      <p:sp>
        <p:nvSpPr>
          <p:cNvPr id="399" name="Shape 399"/>
          <p:cNvSpPr>
            <a:spLocks noGrp="1"/>
          </p:cNvSpPr>
          <p:nvPr>
            <p:ph type="body" sz="quarter" idx="1"/>
          </p:nvPr>
        </p:nvSpPr>
        <p:spPr>
          <a:prstGeom prst="rect">
            <a:avLst/>
          </a:prstGeom>
        </p:spPr>
        <p:txBody>
          <a:bodyPr/>
          <a:lstStyle>
            <a:lvl1pPr>
              <a:defRPr sz="1100"/>
            </a:lvl1pPr>
          </a:lstStyle>
          <a:p>
            <a:r>
              <a:rPr lang="en-GB" dirty="0" smtClean="0"/>
              <a:t>And this is the result on the website</a:t>
            </a:r>
          </a:p>
          <a:p>
            <a:endParaRPr lang="en-GB" dirty="0" smtClean="0"/>
          </a:p>
          <a:p>
            <a:r>
              <a:rPr lang="en-GB" dirty="0" smtClean="0"/>
              <a:t>Upwards</a:t>
            </a:r>
            <a:r>
              <a:rPr lang="en-GB" baseline="0" dirty="0" smtClean="0"/>
              <a:t> of 50 different domains, none of them terribly well interlinked</a:t>
            </a:r>
            <a:endParaRPr dirty="0"/>
          </a:p>
        </p:txBody>
      </p:sp>
    </p:spTree>
    <p:extLst>
      <p:ext uri="{BB962C8B-B14F-4D97-AF65-F5344CB8AC3E}">
        <p14:creationId xmlns:p14="http://schemas.microsoft.com/office/powerpoint/2010/main" val="1670681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smtClean="0"/>
              <a:t>Having shown those pictures, you may well</a:t>
            </a:r>
            <a:r>
              <a:rPr lang="en-US" baseline="0" dirty="0" smtClean="0"/>
              <a:t> be thinking, well this slide doesn’t make much sense</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Please bear with us</a:t>
            </a:r>
            <a:endParaRPr lang="en-US" dirty="0"/>
          </a:p>
        </p:txBody>
      </p:sp>
    </p:spTree>
    <p:extLst>
      <p:ext uri="{BB962C8B-B14F-4D97-AF65-F5344CB8AC3E}">
        <p14:creationId xmlns:p14="http://schemas.microsoft.com/office/powerpoint/2010/main" val="1972262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This is a picture we stole from </a:t>
            </a:r>
            <a:r>
              <a:rPr lang="en-US" dirty="0" smtClean="0"/>
              <a:t>a retired </a:t>
            </a:r>
            <a:r>
              <a:rPr lang="en-US" dirty="0"/>
              <a:t>Clerk of </a:t>
            </a:r>
            <a:r>
              <a:rPr lang="en-US" dirty="0" smtClean="0"/>
              <a:t>Committees</a:t>
            </a: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It shows the components that inform procedure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further down the stack the more immutable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wider the bar the greater the coverage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In </a:t>
            </a:r>
            <a:r>
              <a:rPr lang="en-US" dirty="0"/>
              <a:t>order to map procedure we need to take account of legislation, standing orders, speaker rulings and </a:t>
            </a:r>
            <a:r>
              <a:rPr lang="en-US" dirty="0" smtClean="0"/>
              <a:t>precedence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And we also need to take account of “muddling </a:t>
            </a:r>
            <a:r>
              <a:rPr lang="en-US" dirty="0" smtClean="0"/>
              <a:t>through”</a:t>
            </a:r>
            <a:r>
              <a:rPr lang="en-US" baseline="0" dirty="0" smtClean="0"/>
              <a:t> b</a:t>
            </a:r>
            <a:r>
              <a:rPr lang="en-US" dirty="0" smtClean="0"/>
              <a:t>ecause </a:t>
            </a:r>
            <a:r>
              <a:rPr lang="en-US" dirty="0"/>
              <a:t>improvisation is how a lot of things </a:t>
            </a:r>
            <a:r>
              <a:rPr lang="en-US" dirty="0" smtClean="0"/>
              <a:t>work</a:t>
            </a:r>
            <a:endParaRPr lang="en-US" dirty="0"/>
          </a:p>
        </p:txBody>
      </p:sp>
    </p:spTree>
    <p:extLst>
      <p:ext uri="{BB962C8B-B14F-4D97-AF65-F5344CB8AC3E}">
        <p14:creationId xmlns:p14="http://schemas.microsoft.com/office/powerpoint/2010/main" val="6531071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Shape 372"/>
          <p:cNvSpPr>
            <a:spLocks noGrp="1" noRot="1" noChangeAspect="1"/>
          </p:cNvSpPr>
          <p:nvPr>
            <p:ph type="sldImg"/>
          </p:nvPr>
        </p:nvSpPr>
        <p:spPr>
          <a:prstGeom prst="rect">
            <a:avLst/>
          </a:prstGeom>
        </p:spPr>
        <p:txBody>
          <a:bodyPr/>
          <a:lstStyle/>
          <a:p>
            <a:endParaRPr/>
          </a:p>
        </p:txBody>
      </p:sp>
      <p:sp>
        <p:nvSpPr>
          <p:cNvPr id="373" name="Shape 373"/>
          <p:cNvSpPr>
            <a:spLocks noGrp="1"/>
          </p:cNvSpPr>
          <p:nvPr>
            <p:ph type="body" sz="quarter" idx="1"/>
          </p:nvPr>
        </p:nvSpPr>
        <p:spPr>
          <a:prstGeom prst="rect">
            <a:avLst/>
          </a:prstGeom>
        </p:spPr>
        <p:txBody>
          <a:bodyPr/>
          <a:lstStyle/>
          <a:p>
            <a:pPr>
              <a:defRPr sz="1100"/>
            </a:pPr>
            <a:r>
              <a:rPr lang="en-GB" dirty="0" smtClean="0"/>
              <a:t>Working from the bottom up</a:t>
            </a:r>
          </a:p>
          <a:p>
            <a:pPr>
              <a:defRPr sz="1100"/>
            </a:pPr>
            <a:endParaRPr lang="en-GB" dirty="0" smtClean="0"/>
          </a:p>
          <a:p>
            <a:pPr>
              <a:defRPr sz="1100"/>
            </a:pPr>
            <a:r>
              <a:rPr lang="en-GB" dirty="0" smtClean="0"/>
              <a:t>This</a:t>
            </a:r>
            <a:r>
              <a:rPr lang="en-GB" baseline="0" dirty="0" smtClean="0"/>
              <a:t> is a picture of a room in Victoria Tower where Acts of Parliament - printed on vellum - are stored</a:t>
            </a:r>
          </a:p>
          <a:p>
            <a:pPr>
              <a:defRPr sz="1100"/>
            </a:pPr>
            <a:endParaRPr lang="en-GB" baseline="0" dirty="0" smtClean="0"/>
          </a:p>
          <a:p>
            <a:pPr>
              <a:defRPr sz="1100"/>
            </a:pPr>
            <a:r>
              <a:rPr lang="en-GB" baseline="0" dirty="0" smtClean="0"/>
              <a:t>Some of the proceedings of both Houses are set out in legislation</a:t>
            </a:r>
          </a:p>
          <a:p>
            <a:pPr>
              <a:defRPr sz="1100"/>
            </a:pPr>
            <a:endParaRPr lang="en-GB" baseline="0" dirty="0" smtClean="0"/>
          </a:p>
          <a:p>
            <a:pPr>
              <a:defRPr sz="1100"/>
            </a:pPr>
            <a:r>
              <a:rPr lang="en-GB" baseline="0" dirty="0" smtClean="0"/>
              <a:t>The Statutory Instrument Act 1946 being the obvious one for the purposes of this talk</a:t>
            </a:r>
          </a:p>
          <a:p>
            <a:pPr>
              <a:defRPr sz="1100"/>
            </a:pPr>
            <a:endParaRPr lang="en-GB" baseline="0" dirty="0" smtClean="0"/>
          </a:p>
          <a:p>
            <a:pPr>
              <a:defRPr sz="1100"/>
            </a:pPr>
            <a:r>
              <a:rPr lang="en-GB" baseline="0" dirty="0" smtClean="0"/>
              <a:t>In reality only a very small subset of procedure is set out in legislation</a:t>
            </a:r>
            <a:endParaRPr dirty="0"/>
          </a:p>
          <a:p>
            <a:pPr>
              <a:defRPr sz="1100"/>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Shape 372"/>
          <p:cNvSpPr>
            <a:spLocks noGrp="1" noRot="1" noChangeAspect="1"/>
          </p:cNvSpPr>
          <p:nvPr>
            <p:ph type="sldImg"/>
          </p:nvPr>
        </p:nvSpPr>
        <p:spPr>
          <a:prstGeom prst="rect">
            <a:avLst/>
          </a:prstGeom>
        </p:spPr>
        <p:txBody>
          <a:bodyPr/>
          <a:lstStyle/>
          <a:p>
            <a:endParaRPr/>
          </a:p>
        </p:txBody>
      </p:sp>
      <p:sp>
        <p:nvSpPr>
          <p:cNvPr id="373" name="Shape 373"/>
          <p:cNvSpPr>
            <a:spLocks noGrp="1"/>
          </p:cNvSpPr>
          <p:nvPr>
            <p:ph type="body" sz="quarter" idx="1"/>
          </p:nvPr>
        </p:nvSpPr>
        <p:spPr>
          <a:prstGeom prst="rect">
            <a:avLst/>
          </a:prstGeom>
        </p:spPr>
        <p:txBody>
          <a:bodyPr/>
          <a:lstStyle/>
          <a:p>
            <a:pPr>
              <a:defRPr sz="1100"/>
            </a:pPr>
            <a:r>
              <a:rPr lang="en-GB" dirty="0" smtClean="0"/>
              <a:t>Skipping</a:t>
            </a:r>
            <a:r>
              <a:rPr lang="en-GB" baseline="0" dirty="0" smtClean="0"/>
              <a:t> over resolutions of the House, t</a:t>
            </a:r>
            <a:r>
              <a:rPr lang="en-GB" dirty="0" smtClean="0"/>
              <a:t>hese</a:t>
            </a:r>
            <a:r>
              <a:rPr lang="en-GB" baseline="0" dirty="0" smtClean="0"/>
              <a:t> are the standing orders - t</a:t>
            </a:r>
            <a:r>
              <a:rPr dirty="0" smtClean="0"/>
              <a:t>he </a:t>
            </a:r>
            <a:r>
              <a:rPr dirty="0"/>
              <a:t>written rules which regulate the proceedings of each House</a:t>
            </a:r>
          </a:p>
          <a:p>
            <a:pPr>
              <a:defRPr sz="1100"/>
            </a:pPr>
            <a:endParaRPr dirty="0"/>
          </a:p>
          <a:p>
            <a:pPr>
              <a:defRPr sz="1100"/>
            </a:pPr>
            <a:r>
              <a:rPr dirty="0"/>
              <a:t>There are two sets of </a:t>
            </a:r>
            <a:r>
              <a:rPr dirty="0" smtClean="0"/>
              <a:t>rules</a:t>
            </a:r>
            <a:r>
              <a:rPr lang="en-GB" baseline="0" dirty="0" smtClean="0"/>
              <a:t> because the </a:t>
            </a:r>
            <a:r>
              <a:rPr dirty="0" smtClean="0"/>
              <a:t>two </a:t>
            </a:r>
            <a:r>
              <a:rPr dirty="0"/>
              <a:t>Houses do similar things, but in slightly different ways</a:t>
            </a:r>
          </a:p>
          <a:p>
            <a:pPr>
              <a:defRPr sz="1100"/>
            </a:pPr>
            <a:endParaRPr dirty="0"/>
          </a:p>
          <a:p>
            <a:pPr>
              <a:defRPr sz="1100"/>
            </a:pPr>
            <a:r>
              <a:rPr dirty="0"/>
              <a:t>And things which are different might have the same name</a:t>
            </a:r>
          </a:p>
          <a:p>
            <a:pPr>
              <a:lnSpc>
                <a:spcPct val="115000"/>
              </a:lnSpc>
              <a:defRPr sz="1100"/>
            </a:pPr>
            <a:endParaRPr dirty="0"/>
          </a:p>
          <a:p>
            <a:pPr>
              <a:lnSpc>
                <a:spcPct val="115000"/>
              </a:lnSpc>
              <a:defRPr sz="1100"/>
            </a:pPr>
            <a:r>
              <a:rPr dirty="0" smtClean="0"/>
              <a:t>And</a:t>
            </a:r>
            <a:r>
              <a:rPr lang="en-GB" dirty="0" smtClean="0"/>
              <a:t>,</a:t>
            </a:r>
            <a:r>
              <a:rPr lang="en-GB" baseline="0" dirty="0" smtClean="0"/>
              <a:t> once again,</a:t>
            </a:r>
            <a:r>
              <a:rPr dirty="0" smtClean="0"/>
              <a:t> </a:t>
            </a:r>
            <a:r>
              <a:rPr dirty="0"/>
              <a:t>they don’t cover everything</a:t>
            </a:r>
          </a:p>
          <a:p>
            <a:pPr>
              <a:defRPr sz="1100"/>
            </a:pPr>
            <a:endParaRPr dirty="0"/>
          </a:p>
        </p:txBody>
      </p:sp>
    </p:spTree>
    <p:extLst>
      <p:ext uri="{BB962C8B-B14F-4D97-AF65-F5344CB8AC3E}">
        <p14:creationId xmlns:p14="http://schemas.microsoft.com/office/powerpoint/2010/main" val="10659346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Shape 378"/>
          <p:cNvSpPr>
            <a:spLocks noGrp="1" noRot="1" noChangeAspect="1"/>
          </p:cNvSpPr>
          <p:nvPr>
            <p:ph type="sldImg"/>
          </p:nvPr>
        </p:nvSpPr>
        <p:spPr>
          <a:prstGeom prst="rect">
            <a:avLst/>
          </a:prstGeom>
        </p:spPr>
        <p:txBody>
          <a:bodyPr/>
          <a:lstStyle/>
          <a:p>
            <a:endParaRPr/>
          </a:p>
        </p:txBody>
      </p:sp>
      <p:sp>
        <p:nvSpPr>
          <p:cNvPr id="379" name="Shape 379"/>
          <p:cNvSpPr>
            <a:spLocks noGrp="1"/>
          </p:cNvSpPr>
          <p:nvPr>
            <p:ph type="body" sz="quarter" idx="1"/>
          </p:nvPr>
        </p:nvSpPr>
        <p:spPr>
          <a:prstGeom prst="rect">
            <a:avLst/>
          </a:prstGeom>
        </p:spPr>
        <p:txBody>
          <a:bodyPr/>
          <a:lstStyle/>
          <a:p>
            <a:pPr>
              <a:lnSpc>
                <a:spcPct val="115000"/>
              </a:lnSpc>
              <a:defRPr sz="1100"/>
            </a:pPr>
            <a:r>
              <a:rPr dirty="0"/>
              <a:t>On top of the rules, there is precedent, or “custom and practice” - things that are permissible because they've been permitted in the past</a:t>
            </a:r>
          </a:p>
          <a:p>
            <a:pPr>
              <a:lnSpc>
                <a:spcPct val="115000"/>
              </a:lnSpc>
              <a:defRPr sz="1100"/>
            </a:pPr>
            <a:endParaRPr dirty="0"/>
          </a:p>
          <a:p>
            <a:pPr>
              <a:lnSpc>
                <a:spcPct val="115000"/>
              </a:lnSpc>
              <a:defRPr sz="1100"/>
            </a:pPr>
            <a:r>
              <a:rPr lang="en-GB" dirty="0" smtClean="0"/>
              <a:t>Like</a:t>
            </a:r>
            <a:r>
              <a:rPr lang="en-GB" baseline="0" dirty="0" smtClean="0"/>
              <a:t> the rest of our constitution, m</a:t>
            </a:r>
            <a:r>
              <a:rPr dirty="0" smtClean="0"/>
              <a:t>uch </a:t>
            </a:r>
            <a:r>
              <a:rPr dirty="0"/>
              <a:t>of parliamentary procedure has developed over the centuries, and </a:t>
            </a:r>
            <a:r>
              <a:rPr lang="en-GB" dirty="0" smtClean="0"/>
              <a:t>is</a:t>
            </a:r>
            <a:r>
              <a:rPr dirty="0" smtClean="0"/>
              <a:t>n’t </a:t>
            </a:r>
            <a:r>
              <a:rPr dirty="0"/>
              <a:t>written </a:t>
            </a:r>
            <a:r>
              <a:rPr lang="en-GB" dirty="0" smtClean="0"/>
              <a:t>down </a:t>
            </a:r>
            <a:r>
              <a:rPr dirty="0" smtClean="0"/>
              <a:t>in </a:t>
            </a:r>
            <a:r>
              <a:rPr dirty="0"/>
              <a:t>the Standing </a:t>
            </a:r>
            <a:r>
              <a:rPr dirty="0" smtClean="0"/>
              <a:t>Orders</a:t>
            </a:r>
            <a:endParaRPr dirty="0"/>
          </a:p>
          <a:p>
            <a:pPr>
              <a:lnSpc>
                <a:spcPct val="115000"/>
              </a:lnSpc>
              <a:defRPr sz="1100"/>
            </a:pPr>
            <a:endParaRPr dirty="0"/>
          </a:p>
          <a:p>
            <a:pPr>
              <a:lnSpc>
                <a:spcPct val="115000"/>
              </a:lnSpc>
              <a:defRPr sz="1100"/>
            </a:pPr>
            <a:r>
              <a:rPr dirty="0"/>
              <a:t>This is Erskine May. Parliament’s Bible. it collects precedent</a:t>
            </a:r>
          </a:p>
          <a:p>
            <a:pPr>
              <a:lnSpc>
                <a:spcPct val="115000"/>
              </a:lnSpc>
              <a:defRPr sz="1100"/>
            </a:pPr>
            <a:endParaRPr sz="2000" dirty="0"/>
          </a:p>
          <a:p>
            <a:pPr>
              <a:lnSpc>
                <a:spcPct val="115000"/>
              </a:lnSpc>
              <a:defRPr sz="1100"/>
            </a:pPr>
            <a:r>
              <a:rPr dirty="0"/>
              <a:t>So we have a fuzzy rule set: events test the rules, the organisation adapts, new processes emerge</a:t>
            </a:r>
          </a:p>
          <a:p>
            <a:pPr>
              <a:lnSpc>
                <a:spcPct val="115000"/>
              </a:lnSpc>
              <a:defRPr sz="1100"/>
            </a:pPr>
            <a:endParaRPr dirty="0"/>
          </a:p>
          <a:p>
            <a:pPr>
              <a:lnSpc>
                <a:spcPct val="115000"/>
              </a:lnSpc>
              <a:defRPr sz="1100"/>
            </a:pPr>
            <a:r>
              <a:rPr lang="en-GB" dirty="0" smtClean="0"/>
              <a:t>It</a:t>
            </a:r>
            <a:r>
              <a:rPr lang="en-GB" baseline="0" dirty="0" smtClean="0"/>
              <a:t> d</a:t>
            </a:r>
            <a:r>
              <a:rPr dirty="0" smtClean="0"/>
              <a:t>oesn’t </a:t>
            </a:r>
            <a:r>
              <a:rPr dirty="0"/>
              <a:t>end there though</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Shape 384"/>
          <p:cNvSpPr>
            <a:spLocks noGrp="1" noRot="1" noChangeAspect="1"/>
          </p:cNvSpPr>
          <p:nvPr>
            <p:ph type="sldImg"/>
          </p:nvPr>
        </p:nvSpPr>
        <p:spPr>
          <a:prstGeom prst="rect">
            <a:avLst/>
          </a:prstGeom>
        </p:spPr>
        <p:txBody>
          <a:bodyPr/>
          <a:lstStyle/>
          <a:p>
            <a:endParaRPr/>
          </a:p>
        </p:txBody>
      </p:sp>
      <p:sp>
        <p:nvSpPr>
          <p:cNvPr id="385" name="Shape 385"/>
          <p:cNvSpPr>
            <a:spLocks noGrp="1"/>
          </p:cNvSpPr>
          <p:nvPr>
            <p:ph type="body" sz="quarter" idx="1"/>
          </p:nvPr>
        </p:nvSpPr>
        <p:spPr>
          <a:prstGeom prst="rect">
            <a:avLst/>
          </a:prstGeom>
        </p:spPr>
        <p:txBody>
          <a:bodyPr/>
          <a:lstStyle/>
          <a:p>
            <a:pPr>
              <a:lnSpc>
                <a:spcPct val="115000"/>
              </a:lnSpc>
              <a:defRPr sz="1100"/>
            </a:pPr>
            <a:r>
              <a:rPr dirty="0"/>
              <a:t>And on top of rules and precedent there are people</a:t>
            </a:r>
          </a:p>
          <a:p>
            <a:pPr>
              <a:lnSpc>
                <a:spcPct val="115000"/>
              </a:lnSpc>
              <a:defRPr sz="1100"/>
            </a:pPr>
            <a:endParaRPr dirty="0"/>
          </a:p>
          <a:p>
            <a:pPr>
              <a:lnSpc>
                <a:spcPct val="115000"/>
              </a:lnSpc>
              <a:defRPr sz="1100"/>
            </a:pPr>
            <a:r>
              <a:rPr dirty="0"/>
              <a:t>A lot of politics is about </a:t>
            </a:r>
            <a:r>
              <a:rPr dirty="0" smtClean="0"/>
              <a:t>people</a:t>
            </a:r>
            <a:endParaRPr lang="en-GB" dirty="0" smtClean="0"/>
          </a:p>
          <a:p>
            <a:pPr>
              <a:lnSpc>
                <a:spcPct val="115000"/>
              </a:lnSpc>
              <a:defRPr sz="1100"/>
            </a:pPr>
            <a:endParaRPr lang="en-GB" dirty="0" smtClean="0"/>
          </a:p>
          <a:p>
            <a:pPr>
              <a:lnSpc>
                <a:spcPct val="115000"/>
              </a:lnSpc>
              <a:defRPr sz="1100"/>
            </a:pPr>
            <a:r>
              <a:rPr lang="en-GB" dirty="0" smtClean="0"/>
              <a:t>Some</a:t>
            </a:r>
            <a:r>
              <a:rPr lang="en-GB" baseline="0" dirty="0" smtClean="0"/>
              <a:t> t</a:t>
            </a:r>
            <a:r>
              <a:rPr dirty="0" smtClean="0"/>
              <a:t>hings </a:t>
            </a:r>
            <a:r>
              <a:rPr dirty="0"/>
              <a:t>happen on </a:t>
            </a:r>
            <a:r>
              <a:rPr dirty="0" smtClean="0"/>
              <a:t>stage</a:t>
            </a:r>
            <a:r>
              <a:rPr lang="en-GB" dirty="0" smtClean="0"/>
              <a:t>,</a:t>
            </a:r>
            <a:r>
              <a:rPr lang="en-GB" baseline="0" dirty="0" smtClean="0"/>
              <a:t> some things </a:t>
            </a:r>
            <a:r>
              <a:rPr dirty="0" smtClean="0"/>
              <a:t>off stage</a:t>
            </a:r>
            <a:endParaRPr lang="en-GB" dirty="0" smtClean="0"/>
          </a:p>
          <a:p>
            <a:pPr>
              <a:lnSpc>
                <a:spcPct val="115000"/>
              </a:lnSpc>
              <a:defRPr sz="1100"/>
            </a:pPr>
            <a:endParaRPr lang="en-GB" dirty="0" smtClean="0"/>
          </a:p>
          <a:p>
            <a:pPr>
              <a:lnSpc>
                <a:spcPct val="115000"/>
              </a:lnSpc>
              <a:defRPr sz="1100"/>
            </a:pPr>
            <a:r>
              <a:rPr lang="en-GB" dirty="0" smtClean="0"/>
              <a:t>Even where there are rules,</a:t>
            </a:r>
            <a:r>
              <a:rPr lang="en-GB" baseline="0" dirty="0" smtClean="0"/>
              <a:t> implementation is subject to interpretation</a:t>
            </a:r>
          </a:p>
          <a:p>
            <a:pPr>
              <a:lnSpc>
                <a:spcPct val="115000"/>
              </a:lnSpc>
              <a:defRPr sz="1100"/>
            </a:pPr>
            <a:endParaRPr lang="en-GB" baseline="0" dirty="0" smtClean="0"/>
          </a:p>
          <a:p>
            <a:pPr>
              <a:lnSpc>
                <a:spcPct val="115000"/>
              </a:lnSpc>
              <a:defRPr sz="1100"/>
            </a:pPr>
            <a:r>
              <a:rPr lang="en-GB" baseline="0" dirty="0" smtClean="0"/>
              <a:t>Speaker Bercow’s interpretation of questions to be put forthwith being a recent, newsworthy example</a:t>
            </a:r>
          </a:p>
          <a:p>
            <a:pPr>
              <a:lnSpc>
                <a:spcPct val="115000"/>
              </a:lnSpc>
              <a:defRPr sz="1100"/>
            </a:pPr>
            <a:endParaRPr lang="en-GB" baseline="0" dirty="0" smtClean="0"/>
          </a:p>
          <a:p>
            <a:pPr>
              <a:lnSpc>
                <a:spcPct val="115000"/>
              </a:lnSpc>
              <a:defRPr sz="1100"/>
            </a:pPr>
            <a:r>
              <a:rPr lang="en-GB" baseline="0" dirty="0" smtClean="0"/>
              <a:t>Occasionally, there are no rules set out anywhere</a:t>
            </a:r>
          </a:p>
          <a:p>
            <a:pPr>
              <a:lnSpc>
                <a:spcPct val="115000"/>
              </a:lnSpc>
              <a:defRPr sz="1100"/>
            </a:pPr>
            <a:endParaRPr lang="en-GB" baseline="0" dirty="0" smtClean="0"/>
          </a:p>
          <a:p>
            <a:pPr>
              <a:lnSpc>
                <a:spcPct val="115000"/>
              </a:lnSpc>
              <a:defRPr sz="1100"/>
            </a:pPr>
            <a:r>
              <a:rPr lang="en-GB" baseline="0" dirty="0" smtClean="0"/>
              <a:t>We’re currently in the midst of mapping a procedure that is set out in neither legislation nor standing orders</a:t>
            </a:r>
          </a:p>
          <a:p>
            <a:pPr>
              <a:lnSpc>
                <a:spcPct val="115000"/>
              </a:lnSpc>
              <a:defRPr sz="1100"/>
            </a:pPr>
            <a:endParaRPr lang="en-GB" baseline="0" dirty="0" smtClean="0"/>
          </a:p>
          <a:p>
            <a:pPr>
              <a:lnSpc>
                <a:spcPct val="115000"/>
              </a:lnSpc>
              <a:defRPr sz="1100"/>
            </a:pPr>
            <a:r>
              <a:rPr lang="en-GB" baseline="0" dirty="0" smtClean="0"/>
              <a:t>We would say more, but we can’t</a:t>
            </a:r>
            <a:endParaRPr dirty="0"/>
          </a:p>
          <a:p>
            <a:pPr>
              <a:lnSpc>
                <a:spcPct val="115000"/>
              </a:lnSpc>
              <a:defRPr sz="1100"/>
            </a:pPr>
            <a:endParaRPr dirty="0"/>
          </a:p>
          <a:p>
            <a:pPr>
              <a:defRPr sz="1100"/>
            </a:pPr>
            <a:r>
              <a:rPr lang="en-GB" dirty="0" smtClean="0"/>
              <a:t>But again,</a:t>
            </a:r>
            <a:r>
              <a:rPr lang="en-GB" baseline="0" dirty="0" smtClean="0"/>
              <a:t> </a:t>
            </a:r>
            <a:r>
              <a:rPr dirty="0" smtClean="0"/>
              <a:t>Parliament </a:t>
            </a:r>
            <a:r>
              <a:rPr dirty="0"/>
              <a:t>is not special</a:t>
            </a:r>
          </a:p>
          <a:p>
            <a:pPr>
              <a:defRPr sz="1100"/>
            </a:pPr>
            <a:endParaRPr dirty="0"/>
          </a:p>
          <a:p>
            <a:pPr>
              <a:lnSpc>
                <a:spcPct val="115000"/>
              </a:lnSpc>
              <a:defRPr sz="1100"/>
            </a:pPr>
            <a:r>
              <a:rPr lang="en-GB" dirty="0" smtClean="0"/>
              <a:t>R</a:t>
            </a:r>
            <a:r>
              <a:rPr dirty="0" smtClean="0"/>
              <a:t>ules </a:t>
            </a:r>
            <a:r>
              <a:rPr dirty="0"/>
              <a:t>+ customs and practice + people is almost always true, of any organisation</a:t>
            </a:r>
          </a:p>
          <a:p>
            <a:pPr>
              <a:lnSpc>
                <a:spcPct val="115000"/>
              </a:lnSpc>
              <a:defRPr sz="1100"/>
            </a:pPr>
            <a:endParaRPr dirty="0"/>
          </a:p>
          <a:p>
            <a:pPr>
              <a:lnSpc>
                <a:spcPct val="115000"/>
              </a:lnSpc>
              <a:defRPr sz="1100"/>
            </a:pPr>
            <a:endParaRPr sz="2000"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noRot="1" noChangeAspect="1"/>
          </p:cNvSpPr>
          <p:nvPr>
            <p:ph type="sldImg"/>
          </p:nvPr>
        </p:nvSpPr>
        <p:spPr>
          <a:prstGeom prst="rect">
            <a:avLst/>
          </a:prstGeom>
        </p:spPr>
        <p:txBody>
          <a:bodyPr/>
          <a:lstStyle/>
          <a:p>
            <a:endParaRPr/>
          </a:p>
        </p:txBody>
      </p:sp>
      <p:sp>
        <p:nvSpPr>
          <p:cNvPr id="434" name="Shape 434"/>
          <p:cNvSpPr>
            <a:spLocks noGrp="1"/>
          </p:cNvSpPr>
          <p:nvPr>
            <p:ph type="body" sz="quarter" idx="1"/>
          </p:nvPr>
        </p:nvSpPr>
        <p:spPr>
          <a:prstGeom prst="rect">
            <a:avLst/>
          </a:prstGeom>
        </p:spPr>
        <p:txBody>
          <a:bodyPr/>
          <a:lstStyle/>
          <a:p>
            <a:r>
              <a:rPr lang="en-GB" dirty="0" smtClean="0"/>
              <a:t>This is </a:t>
            </a:r>
            <a:r>
              <a:rPr lang="en-GB" dirty="0" err="1" smtClean="0"/>
              <a:t>Cynefin</a:t>
            </a:r>
            <a:r>
              <a:rPr lang="en-GB" baseline="0" dirty="0" smtClean="0"/>
              <a:t> – a knowledge organisation framework by Dave Snowden</a:t>
            </a:r>
          </a:p>
          <a:p>
            <a:endParaRPr lang="en-GB" baseline="0" dirty="0" smtClean="0"/>
          </a:p>
          <a:p>
            <a:r>
              <a:rPr lang="en-GB" baseline="0" dirty="0" smtClean="0"/>
              <a:t>It’s a framework designed to give organisations some sense of situational awareness</a:t>
            </a:r>
          </a:p>
          <a:p>
            <a:endParaRPr lang="en-GB" baseline="0" dirty="0" smtClean="0"/>
          </a:p>
          <a:p>
            <a:r>
              <a:rPr lang="en-GB" baseline="0" dirty="0" smtClean="0"/>
              <a:t>To know which space or spaces they’re operating in and act accordingly</a:t>
            </a:r>
          </a:p>
          <a:p>
            <a:endParaRPr lang="en-GB" baseline="0" dirty="0" smtClean="0"/>
          </a:p>
          <a:p>
            <a:r>
              <a:rPr lang="en-US" dirty="0" smtClean="0"/>
              <a:t>Much software is designed and built on the assumption that Parliament – or any other </a:t>
            </a:r>
            <a:r>
              <a:rPr lang="en-US" dirty="0" err="1" smtClean="0"/>
              <a:t>organisation</a:t>
            </a:r>
            <a:r>
              <a:rPr lang="en-US" dirty="0" smtClean="0"/>
              <a:t> - operates in a complicated space</a:t>
            </a:r>
          </a:p>
          <a:p>
            <a:endParaRPr lang="en-US" dirty="0" smtClean="0"/>
          </a:p>
          <a:p>
            <a:r>
              <a:rPr lang="en-US" dirty="0" smtClean="0"/>
              <a:t>And</a:t>
            </a:r>
            <a:r>
              <a:rPr lang="en-US" baseline="0" dirty="0" smtClean="0"/>
              <a:t> whilst some bits of </a:t>
            </a:r>
            <a:r>
              <a:rPr lang="en-US" dirty="0" smtClean="0"/>
              <a:t>Parliament are complicated, it is, at heart, a complex adaptive system</a:t>
            </a:r>
          </a:p>
          <a:p>
            <a:endParaRPr lang="en-US" dirty="0" smtClean="0"/>
          </a:p>
          <a:p>
            <a:r>
              <a:rPr lang="en-US" dirty="0" smtClean="0"/>
              <a:t>Which is why you’ll often hear us banging on about emergent </a:t>
            </a:r>
            <a:r>
              <a:rPr lang="en-US" dirty="0" err="1" smtClean="0"/>
              <a:t>behaviours</a:t>
            </a:r>
            <a:endParaRPr lang="en-US" dirty="0" smtClean="0"/>
          </a:p>
          <a:p>
            <a:endParaRPr lang="en-US" dirty="0" smtClean="0"/>
          </a:p>
          <a:p>
            <a:r>
              <a:rPr lang="en-US" dirty="0" smtClean="0"/>
              <a:t>Tightly coupling the implementation of software and data models to defined rulesets makes the software and its resulting information brittle and liable to break when underlying rulesets</a:t>
            </a:r>
            <a:r>
              <a:rPr lang="en-US" baseline="0" dirty="0" smtClean="0"/>
              <a:t> are adapted or reinterpreted</a:t>
            </a:r>
          </a:p>
          <a:p>
            <a:endParaRPr lang="en-US" baseline="0" dirty="0" smtClean="0"/>
          </a:p>
          <a:p>
            <a:r>
              <a:rPr lang="en-US" baseline="0" dirty="0" smtClean="0"/>
              <a:t>Whilst we may wish to be </a:t>
            </a:r>
            <a:r>
              <a:rPr lang="en-US" dirty="0" smtClean="0"/>
              <a:t>conservative on output, it is always best to be liberal on input</a:t>
            </a:r>
          </a:p>
          <a:p>
            <a:endParaRPr lang="en-GB"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r>
              <a:rPr lang="en-GB" dirty="0" smtClean="0"/>
              <a:t>So first up, what is Parliament</a:t>
            </a:r>
            <a:endParaRPr dirty="0"/>
          </a:p>
        </p:txBody>
      </p:sp>
    </p:spTree>
    <p:extLst>
      <p:ext uri="{BB962C8B-B14F-4D97-AF65-F5344CB8AC3E}">
        <p14:creationId xmlns:p14="http://schemas.microsoft.com/office/powerpoint/2010/main" val="10115848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In order to make services that meet needs outside individual</a:t>
            </a:r>
            <a:r>
              <a:rPr lang="en-US" sz="1100" b="0" i="0" u="none" strike="noStrike" cap="none" baseline="0" dirty="0" smtClean="0">
                <a:solidFill>
                  <a:srgbClr val="000000"/>
                </a:solidFill>
                <a:effectLst/>
                <a:latin typeface="Arial"/>
                <a:ea typeface="Arial"/>
                <a:cs typeface="Arial"/>
                <a:sym typeface="Arial"/>
              </a:rPr>
              <a:t> </a:t>
            </a:r>
            <a:r>
              <a:rPr lang="en-US" sz="1100" b="0" i="0" u="none" strike="noStrike" cap="none" dirty="0" smtClean="0">
                <a:solidFill>
                  <a:srgbClr val="000000"/>
                </a:solidFill>
                <a:effectLst/>
                <a:latin typeface="Arial"/>
                <a:ea typeface="Arial"/>
                <a:cs typeface="Arial"/>
                <a:sym typeface="Arial"/>
              </a:rPr>
              <a:t>offices we need to step back and look for new patterns that don’t stop at office walls</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And we need</a:t>
            </a:r>
            <a:r>
              <a:rPr lang="en-US" sz="1100" b="0" i="0" u="none" strike="noStrike" cap="none" baseline="0" dirty="0" smtClean="0">
                <a:solidFill>
                  <a:srgbClr val="000000"/>
                </a:solidFill>
                <a:effectLst/>
                <a:latin typeface="Arial"/>
                <a:ea typeface="Arial"/>
                <a:cs typeface="Arial"/>
                <a:sym typeface="Arial"/>
              </a:rPr>
              <a:t> to be aware of both complications and complexity</a:t>
            </a:r>
            <a:endParaRPr lang="en-US" dirty="0"/>
          </a:p>
        </p:txBody>
      </p:sp>
    </p:spTree>
    <p:extLst>
      <p:ext uri="{BB962C8B-B14F-4D97-AF65-F5344CB8AC3E}">
        <p14:creationId xmlns:p14="http://schemas.microsoft.com/office/powerpoint/2010/main" val="11123578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our bible</a:t>
            </a:r>
          </a:p>
          <a:p>
            <a:endParaRPr lang="en-US" dirty="0" smtClean="0"/>
          </a:p>
          <a:p>
            <a:r>
              <a:rPr lang="en-US" dirty="0" smtClean="0"/>
              <a:t>Domain Driven Design by Eric Evans</a:t>
            </a:r>
          </a:p>
          <a:p>
            <a:endParaRPr lang="en-US" dirty="0" smtClean="0"/>
          </a:p>
          <a:p>
            <a:r>
              <a:rPr lang="en-US" dirty="0" smtClean="0"/>
              <a:t>It has been described</a:t>
            </a:r>
            <a:r>
              <a:rPr lang="en-US" baseline="0" dirty="0" smtClean="0"/>
              <a:t> as somewhere between profound and self-evident</a:t>
            </a:r>
          </a:p>
          <a:p>
            <a:endParaRPr lang="en-US" baseline="0" dirty="0" smtClean="0"/>
          </a:p>
          <a:p>
            <a:r>
              <a:rPr lang="en-US" baseline="0" dirty="0" smtClean="0"/>
              <a:t>And we’d recommend reading at least the first three chapters to almost anyone</a:t>
            </a:r>
            <a:endParaRPr lang="en-US" dirty="0"/>
          </a:p>
        </p:txBody>
      </p:sp>
    </p:spTree>
    <p:extLst>
      <p:ext uri="{BB962C8B-B14F-4D97-AF65-F5344CB8AC3E}">
        <p14:creationId xmlns:p14="http://schemas.microsoft.com/office/powerpoint/2010/main" val="15603345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914400" eaLnBrk="1" fontAlgn="auto" latinLnBrk="0" hangingPunct="1">
              <a:lnSpc>
                <a:spcPct val="100000"/>
              </a:lnSpc>
              <a:spcBef>
                <a:spcPts val="0"/>
              </a:spcBef>
              <a:spcAft>
                <a:spcPts val="0"/>
              </a:spcAft>
              <a:buClrTx/>
              <a:buSzTx/>
              <a:buFontTx/>
              <a:buNone/>
              <a:tabLst/>
              <a:defRPr/>
            </a:pPr>
            <a:r>
              <a:rPr lang="en-US" baseline="0" dirty="0" smtClean="0"/>
              <a:t>Agile is a response to a complex situation</a:t>
            </a:r>
            <a:endParaRPr lang="en-US" dirty="0" smtClean="0"/>
          </a:p>
          <a:p>
            <a:endParaRPr lang="en-US" dirty="0" smtClean="0"/>
          </a:p>
          <a:p>
            <a:r>
              <a:rPr lang="en-US" dirty="0" smtClean="0"/>
              <a:t>And Domain Driven Design it’s a technique</a:t>
            </a:r>
            <a:r>
              <a:rPr lang="en-US" baseline="0" dirty="0" smtClean="0"/>
              <a:t> emerging from the</a:t>
            </a:r>
            <a:r>
              <a:rPr lang="en-US" dirty="0" smtClean="0"/>
              <a:t> agile</a:t>
            </a:r>
            <a:r>
              <a:rPr lang="en-US" baseline="0" dirty="0" smtClean="0"/>
              <a:t> development community</a:t>
            </a:r>
          </a:p>
          <a:p>
            <a:endParaRPr lang="en-US" baseline="0" dirty="0" smtClean="0"/>
          </a:p>
          <a:p>
            <a:r>
              <a:rPr lang="en-US" baseline="0" dirty="0" smtClean="0"/>
              <a:t>Like agile it </a:t>
            </a:r>
            <a:r>
              <a:rPr lang="en-US" baseline="0" dirty="0" err="1" smtClean="0"/>
              <a:t>emphasises</a:t>
            </a:r>
            <a:r>
              <a:rPr lang="en-US" baseline="0" dirty="0" smtClean="0"/>
              <a:t> collaboration over contract negotiation</a:t>
            </a:r>
          </a:p>
          <a:p>
            <a:endParaRPr lang="en-US" baseline="0" dirty="0" smtClean="0"/>
          </a:p>
          <a:p>
            <a:endParaRPr lang="en-US" baseline="0" dirty="0" smtClean="0"/>
          </a:p>
        </p:txBody>
      </p:sp>
    </p:spTree>
    <p:extLst>
      <p:ext uri="{BB962C8B-B14F-4D97-AF65-F5344CB8AC3E}">
        <p14:creationId xmlns:p14="http://schemas.microsoft.com/office/powerpoint/2010/main" val="17356595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Shape 412"/>
          <p:cNvSpPr>
            <a:spLocks noGrp="1" noRot="1" noChangeAspect="1"/>
          </p:cNvSpPr>
          <p:nvPr>
            <p:ph type="sldImg"/>
          </p:nvPr>
        </p:nvSpPr>
        <p:spPr>
          <a:prstGeom prst="rect">
            <a:avLst/>
          </a:prstGeom>
        </p:spPr>
        <p:txBody>
          <a:bodyPr/>
          <a:lstStyle/>
          <a:p>
            <a:endParaRPr/>
          </a:p>
        </p:txBody>
      </p:sp>
      <p:sp>
        <p:nvSpPr>
          <p:cNvPr id="413" name="Shape 413"/>
          <p:cNvSpPr>
            <a:spLocks noGrp="1"/>
          </p:cNvSpPr>
          <p:nvPr>
            <p:ph type="body" sz="quarter" idx="1"/>
          </p:nvPr>
        </p:nvSpPr>
        <p:spPr>
          <a:prstGeom prst="rect">
            <a:avLst/>
          </a:prstGeom>
        </p:spPr>
        <p:txBody>
          <a:bodyPr/>
          <a:lstStyle/>
          <a:p>
            <a:pPr marL="0" marR="0" indent="0" defTabSz="914400" eaLnBrk="1" fontAlgn="auto" latinLnBrk="0" hangingPunct="1">
              <a:lnSpc>
                <a:spcPct val="100000"/>
              </a:lnSpc>
              <a:spcBef>
                <a:spcPts val="0"/>
              </a:spcBef>
              <a:spcAft>
                <a:spcPts val="0"/>
              </a:spcAft>
              <a:buClrTx/>
              <a:buSzTx/>
              <a:buFontTx/>
              <a:buNone/>
              <a:tabLst/>
              <a:defRPr sz="1100"/>
            </a:pPr>
            <a:r>
              <a:rPr lang="en-US" baseline="0" dirty="0" smtClean="0"/>
              <a:t>Usually via the medium of a whiteboard, lots of sketching and lots of probing of language</a:t>
            </a:r>
          </a:p>
          <a:p>
            <a:pPr>
              <a:defRPr sz="1100"/>
            </a:pPr>
            <a:endParaRPr lang="en-GB" dirty="0" smtClean="0"/>
          </a:p>
          <a:p>
            <a:pPr>
              <a:defRPr sz="1100"/>
            </a:pPr>
            <a:r>
              <a:rPr lang="en-GB" dirty="0" smtClean="0"/>
              <a:t>Importantly,</a:t>
            </a:r>
            <a:r>
              <a:rPr lang="en-GB" baseline="0" dirty="0" smtClean="0"/>
              <a:t> it’s not about one person speaking and one person drawing</a:t>
            </a:r>
          </a:p>
          <a:p>
            <a:pPr>
              <a:defRPr sz="1100"/>
            </a:pPr>
            <a:endParaRPr lang="en-GB" baseline="0" dirty="0" smtClean="0"/>
          </a:p>
          <a:p>
            <a:pPr>
              <a:defRPr sz="1100"/>
            </a:pPr>
            <a:r>
              <a:rPr lang="en-GB" baseline="0" dirty="0" smtClean="0"/>
              <a:t>The aim is to draw back at each other</a:t>
            </a:r>
          </a:p>
          <a:p>
            <a:pPr>
              <a:defRPr sz="1100"/>
            </a:pPr>
            <a:endParaRPr lang="en-GB" baseline="0" dirty="0" smtClean="0"/>
          </a:p>
          <a:p>
            <a:pPr marL="0" marR="0" indent="0" defTabSz="914400" eaLnBrk="1" fontAlgn="auto" latinLnBrk="0" hangingPunct="1">
              <a:lnSpc>
                <a:spcPct val="100000"/>
              </a:lnSpc>
              <a:spcBef>
                <a:spcPts val="0"/>
              </a:spcBef>
              <a:spcAft>
                <a:spcPts val="0"/>
              </a:spcAft>
              <a:buClrTx/>
              <a:buSzTx/>
              <a:buFontTx/>
              <a:buNone/>
              <a:tabLst/>
              <a:defRPr sz="1100"/>
            </a:pPr>
            <a:r>
              <a:rPr lang="en-GB" dirty="0" smtClean="0"/>
              <a:t>As Eric Evans said, if you give someone a diagram they will agree with you. Get them to draw it and you see the difference</a:t>
            </a:r>
          </a:p>
          <a:p>
            <a:pPr marL="0" marR="0" indent="0" defTabSz="914400" eaLnBrk="1" fontAlgn="auto" latinLnBrk="0" hangingPunct="1">
              <a:lnSpc>
                <a:spcPct val="100000"/>
              </a:lnSpc>
              <a:spcBef>
                <a:spcPts val="0"/>
              </a:spcBef>
              <a:spcAft>
                <a:spcPts val="0"/>
              </a:spcAft>
              <a:buClrTx/>
              <a:buSzTx/>
              <a:buFontTx/>
              <a:buNone/>
              <a:tabLst/>
              <a:defRPr sz="1100"/>
            </a:pPr>
            <a:endParaRPr lang="en-GB" dirty="0" smtClean="0"/>
          </a:p>
          <a:p>
            <a:pPr marL="0" marR="0" indent="0" defTabSz="914400" eaLnBrk="1" fontAlgn="auto" latinLnBrk="0" hangingPunct="1">
              <a:lnSpc>
                <a:spcPct val="100000"/>
              </a:lnSpc>
              <a:spcBef>
                <a:spcPts val="0"/>
              </a:spcBef>
              <a:spcAft>
                <a:spcPts val="0"/>
              </a:spcAft>
              <a:buClrTx/>
              <a:buSzTx/>
              <a:buFontTx/>
              <a:buNone/>
              <a:tabLst/>
              <a:defRPr sz="1100"/>
            </a:pPr>
            <a:r>
              <a:rPr lang="en-GB" baseline="0" dirty="0" smtClean="0"/>
              <a:t>The aim is to explore the domain from as many perspectives as possible</a:t>
            </a:r>
          </a:p>
          <a:p>
            <a:pPr marL="0" marR="0" indent="0" defTabSz="914400" eaLnBrk="1" fontAlgn="auto" latinLnBrk="0" hangingPunct="1">
              <a:lnSpc>
                <a:spcPct val="100000"/>
              </a:lnSpc>
              <a:spcBef>
                <a:spcPts val="0"/>
              </a:spcBef>
              <a:spcAft>
                <a:spcPts val="0"/>
              </a:spcAft>
              <a:buClrTx/>
              <a:buSzTx/>
              <a:buFontTx/>
              <a:buNone/>
              <a:tabLst/>
              <a:defRPr sz="1100"/>
            </a:pPr>
            <a:endParaRPr lang="en-GB" baseline="0" dirty="0" smtClean="0"/>
          </a:p>
          <a:p>
            <a:pPr marL="0" marR="0" indent="0" defTabSz="914400" eaLnBrk="1" fontAlgn="auto" latinLnBrk="0" hangingPunct="1">
              <a:lnSpc>
                <a:spcPct val="100000"/>
              </a:lnSpc>
              <a:spcBef>
                <a:spcPts val="0"/>
              </a:spcBef>
              <a:spcAft>
                <a:spcPts val="0"/>
              </a:spcAft>
              <a:buClrTx/>
              <a:buSzTx/>
              <a:buFontTx/>
              <a:buNone/>
              <a:tabLst/>
              <a:defRPr sz="1100"/>
            </a:pPr>
            <a:r>
              <a:rPr lang="en-GB" baseline="0" dirty="0" smtClean="0"/>
              <a:t>And as we do that, we’re constantly u</a:t>
            </a:r>
            <a:r>
              <a:rPr dirty="0" smtClean="0"/>
              <a:t>npacking </a:t>
            </a:r>
            <a:r>
              <a:rPr dirty="0"/>
              <a:t>the meaning of </a:t>
            </a:r>
            <a:r>
              <a:rPr dirty="0" smtClean="0"/>
              <a:t>things</a:t>
            </a:r>
            <a:r>
              <a:rPr lang="en-GB" dirty="0" smtClean="0"/>
              <a:t> and how meanings shift in context</a:t>
            </a:r>
            <a:endParaRPr lang="en-GB" sz="1100" dirty="0" smtClean="0"/>
          </a:p>
          <a:p>
            <a:pPr>
              <a:defRPr sz="1100"/>
            </a:pPr>
            <a:endParaRPr lang="en-GB" sz="1100" dirty="0" smtClean="0"/>
          </a:p>
          <a:p>
            <a:pPr>
              <a:defRPr sz="1100"/>
            </a:pPr>
            <a:endParaRPr lang="en-GB" sz="1100" dirty="0"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smtClean="0"/>
              <a:t>So, some tips</a:t>
            </a:r>
            <a:r>
              <a:rPr lang="en-US" baseline="0" dirty="0" smtClean="0"/>
              <a:t> for domain modelling</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It’s important to say, we’ve found these work for us</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But there are no silver bullets</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Your mileage may vary</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8903722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smtClean="0"/>
              <a:t>You’ll probably arrive at a domain modelling session with questions in mind</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And sometimes conversation will drift away from those questions</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Let it drift</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Unlike some practitioners of user research, try not to arrive with a script and let the conversation go where it takes us</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9549272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not to hide behind</a:t>
            </a:r>
            <a:r>
              <a:rPr lang="en-US" baseline="0" dirty="0" smtClean="0"/>
              <a:t> a professional persona. Easier perhaps for some of us than others</a:t>
            </a:r>
          </a:p>
          <a:p>
            <a:endParaRPr lang="en-US" baseline="0" dirty="0" smtClean="0"/>
          </a:p>
          <a:p>
            <a:r>
              <a:rPr lang="en-US" baseline="0" dirty="0" smtClean="0"/>
              <a:t>Active listening is something of a cliché but useful here</a:t>
            </a:r>
          </a:p>
          <a:p>
            <a:endParaRPr lang="en-US" baseline="0" dirty="0" smtClean="0"/>
          </a:p>
          <a:p>
            <a:r>
              <a:rPr lang="en-US" baseline="0" dirty="0" smtClean="0"/>
              <a:t>And also exhausting</a:t>
            </a:r>
          </a:p>
          <a:p>
            <a:endParaRPr lang="en-US" baseline="0" dirty="0" smtClean="0"/>
          </a:p>
          <a:p>
            <a:r>
              <a:rPr lang="en-US" baseline="0" dirty="0" smtClean="0"/>
              <a:t>And try to show empathy and see things from the participants </a:t>
            </a:r>
            <a:r>
              <a:rPr lang="en-US" baseline="0" dirty="0" err="1" smtClean="0"/>
              <a:t>perpective</a:t>
            </a:r>
            <a:endParaRPr lang="en-US" dirty="0"/>
          </a:p>
        </p:txBody>
      </p:sp>
    </p:spTree>
    <p:extLst>
      <p:ext uri="{BB962C8B-B14F-4D97-AF65-F5344CB8AC3E}">
        <p14:creationId xmlns:p14="http://schemas.microsoft.com/office/powerpoint/2010/main" val="15223931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 complex environment</a:t>
            </a:r>
            <a:r>
              <a:rPr lang="en-US" baseline="0" dirty="0" smtClean="0"/>
              <a:t> relies more on narrative than “rules”</a:t>
            </a:r>
          </a:p>
          <a:p>
            <a:endParaRPr lang="en-US" baseline="0" dirty="0" smtClean="0"/>
          </a:p>
          <a:p>
            <a:r>
              <a:rPr lang="en-US" baseline="0" dirty="0" smtClean="0"/>
              <a:t>People share stories and stories shape the environment</a:t>
            </a:r>
          </a:p>
          <a:p>
            <a:endParaRPr lang="en-US" baseline="0" dirty="0" smtClean="0"/>
          </a:p>
          <a:p>
            <a:r>
              <a:rPr lang="en-US" baseline="0" dirty="0" smtClean="0"/>
              <a:t>Dave Snowden has some excellent stories about the value of stories in work places</a:t>
            </a:r>
            <a:endParaRPr lang="en-US" dirty="0"/>
          </a:p>
        </p:txBody>
      </p:sp>
    </p:spTree>
    <p:extLst>
      <p:ext uri="{BB962C8B-B14F-4D97-AF65-F5344CB8AC3E}">
        <p14:creationId xmlns:p14="http://schemas.microsoft.com/office/powerpoint/2010/main" val="15307515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smtClean="0"/>
              <a:t>It’s often helpful to have more than one person in any session</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It’s even more helpful if they’re at different grades</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But not so far separated they’re afraid to disagree</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Some of our best sessions start with disagreement</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084523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organisations</a:t>
            </a:r>
            <a:r>
              <a:rPr lang="en-US" baseline="0" dirty="0" smtClean="0"/>
              <a:t> think they work and how they work are two different things</a:t>
            </a:r>
          </a:p>
          <a:p>
            <a:endParaRPr lang="en-US" baseline="0" dirty="0" smtClean="0"/>
          </a:p>
          <a:p>
            <a:r>
              <a:rPr lang="en-US" baseline="0" dirty="0" smtClean="0"/>
              <a:t>Think of all those cascaded emails you already knew the contents of</a:t>
            </a:r>
          </a:p>
          <a:p>
            <a:endParaRPr lang="en-US" baseline="0" dirty="0" smtClean="0"/>
          </a:p>
          <a:p>
            <a:r>
              <a:rPr lang="en-US" baseline="0" dirty="0" smtClean="0"/>
              <a:t>Find out how networks work in your </a:t>
            </a:r>
            <a:r>
              <a:rPr lang="en-US" baseline="0" dirty="0" err="1" smtClean="0"/>
              <a:t>organisation</a:t>
            </a:r>
            <a:endParaRPr lang="en-US" baseline="0" dirty="0" smtClean="0"/>
          </a:p>
          <a:p>
            <a:endParaRPr lang="en-US" baseline="0" dirty="0" smtClean="0"/>
          </a:p>
          <a:p>
            <a:r>
              <a:rPr lang="en-US" baseline="0" dirty="0" smtClean="0"/>
              <a:t>Bear in mind organisations are porous</a:t>
            </a:r>
          </a:p>
          <a:p>
            <a:endParaRPr lang="en-US" baseline="0" dirty="0" smtClean="0"/>
          </a:p>
          <a:p>
            <a:r>
              <a:rPr lang="en-US" baseline="0" dirty="0" smtClean="0"/>
              <a:t>Twitter can be your friend</a:t>
            </a:r>
            <a:endParaRPr lang="en-US" dirty="0"/>
          </a:p>
        </p:txBody>
      </p:sp>
    </p:spTree>
    <p:extLst>
      <p:ext uri="{BB962C8B-B14F-4D97-AF65-F5344CB8AC3E}">
        <p14:creationId xmlns:p14="http://schemas.microsoft.com/office/powerpoint/2010/main" val="1881864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hape 348"/>
          <p:cNvSpPr>
            <a:spLocks noGrp="1" noRot="1" noChangeAspect="1"/>
          </p:cNvSpPr>
          <p:nvPr>
            <p:ph type="sldImg"/>
          </p:nvPr>
        </p:nvSpPr>
        <p:spPr>
          <a:prstGeom prst="rect">
            <a:avLst/>
          </a:prstGeom>
        </p:spPr>
        <p:txBody>
          <a:bodyPr/>
          <a:lstStyle/>
          <a:p>
            <a:endParaRPr/>
          </a:p>
        </p:txBody>
      </p:sp>
      <p:sp>
        <p:nvSpPr>
          <p:cNvPr id="349" name="Shape 349"/>
          <p:cNvSpPr>
            <a:spLocks noGrp="1"/>
          </p:cNvSpPr>
          <p:nvPr>
            <p:ph type="body" sz="quarter" idx="1"/>
          </p:nvPr>
        </p:nvSpPr>
        <p:spPr>
          <a:prstGeom prst="rect">
            <a:avLst/>
          </a:prstGeom>
        </p:spPr>
        <p:txBody>
          <a:bodyPr/>
          <a:lstStyle/>
          <a:p>
            <a:pPr>
              <a:defRPr sz="1100"/>
            </a:pPr>
            <a:endParaRPr dirty="0"/>
          </a:p>
          <a:p>
            <a:pPr>
              <a:defRPr sz="1100"/>
            </a:pPr>
            <a:r>
              <a:rPr dirty="0"/>
              <a:t>To explain Parliament I need to explain what it </a:t>
            </a:r>
            <a:r>
              <a:rPr dirty="0" smtClean="0"/>
              <a:t>isn’t</a:t>
            </a:r>
            <a:endParaRPr lang="en-GB" dirty="0" smtClean="0"/>
          </a:p>
          <a:p>
            <a:pPr>
              <a:defRPr sz="1100"/>
            </a:pPr>
            <a:endParaRPr dirty="0"/>
          </a:p>
          <a:p>
            <a:pPr>
              <a:defRPr sz="1100"/>
            </a:pPr>
            <a:r>
              <a:rPr dirty="0"/>
              <a:t>Parliament is not </a:t>
            </a:r>
            <a:r>
              <a:rPr lang="en-GB" dirty="0" smtClean="0"/>
              <a:t>G</a:t>
            </a:r>
            <a:r>
              <a:rPr dirty="0" smtClean="0"/>
              <a:t>overnment</a:t>
            </a:r>
            <a:endParaRPr lang="en-GB" dirty="0" smtClean="0"/>
          </a:p>
          <a:p>
            <a:pPr>
              <a:defRPr sz="1100"/>
            </a:pPr>
            <a:endParaRPr lang="en-GB" dirty="0" smtClean="0"/>
          </a:p>
          <a:p>
            <a:pPr>
              <a:defRPr sz="1100"/>
            </a:pPr>
            <a:r>
              <a:rPr lang="en-GB" dirty="0" smtClean="0"/>
              <a:t>We have been asked many times whether we work for the Civil</a:t>
            </a:r>
            <a:r>
              <a:rPr lang="en-GB" baseline="0" dirty="0" smtClean="0"/>
              <a:t> Service</a:t>
            </a:r>
          </a:p>
          <a:p>
            <a:pPr>
              <a:defRPr sz="1100"/>
            </a:pPr>
            <a:endParaRPr lang="en-GB" baseline="0" dirty="0" smtClean="0"/>
          </a:p>
          <a:p>
            <a:pPr>
              <a:defRPr sz="1100"/>
            </a:pPr>
            <a:r>
              <a:rPr lang="en-GB" baseline="0" dirty="0" smtClean="0"/>
              <a:t>And it’s been assumed many times we are somehow associated with the Government Digital Service</a:t>
            </a:r>
          </a:p>
          <a:p>
            <a:pPr>
              <a:defRPr sz="1100"/>
            </a:pPr>
            <a:endParaRPr lang="en-GB" baseline="0" dirty="0" smtClean="0"/>
          </a:p>
          <a:p>
            <a:pPr>
              <a:defRPr sz="1100"/>
            </a:pPr>
            <a:r>
              <a:rPr lang="en-GB" baseline="0" dirty="0" smtClean="0"/>
              <a:t>Neither of these things are true</a:t>
            </a:r>
          </a:p>
          <a:p>
            <a:pPr>
              <a:defRPr sz="1100"/>
            </a:pPr>
            <a:endParaRPr lang="en-GB" baseline="0" dirty="0" smtClean="0"/>
          </a:p>
          <a:p>
            <a:pPr>
              <a:defRPr sz="1100"/>
            </a:pPr>
            <a:r>
              <a:rPr lang="en-GB" baseline="0" dirty="0" smtClean="0"/>
              <a:t>The only thing we really share with Civil Servants are the pubs around Westminster</a:t>
            </a:r>
          </a:p>
          <a:p>
            <a:pPr>
              <a:defRPr sz="1100"/>
            </a:pPr>
            <a:endParaRPr lang="en-GB" baseline="0" dirty="0" smtClean="0"/>
          </a:p>
          <a:p>
            <a:pPr>
              <a:defRPr sz="1100"/>
            </a:pPr>
            <a:r>
              <a:rPr lang="en-GB" baseline="0" dirty="0" smtClean="0"/>
              <a:t>And even then, we tend to scorn their queuing technique</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lastly, if you want stories</a:t>
            </a:r>
            <a:r>
              <a:rPr lang="en-US" baseline="0" dirty="0" smtClean="0"/>
              <a:t> the people with the best ones are often retired</a:t>
            </a:r>
          </a:p>
          <a:p>
            <a:endParaRPr lang="en-US" baseline="0" dirty="0" smtClean="0"/>
          </a:p>
          <a:p>
            <a:r>
              <a:rPr lang="en-US" baseline="0" dirty="0" smtClean="0"/>
              <a:t>We work with a number of retired clerks all of whom have many great stories to tell</a:t>
            </a:r>
            <a:endParaRPr lang="en-US" dirty="0"/>
          </a:p>
        </p:txBody>
      </p:sp>
    </p:spTree>
    <p:extLst>
      <p:ext uri="{BB962C8B-B14F-4D97-AF65-F5344CB8AC3E}">
        <p14:creationId xmlns:p14="http://schemas.microsoft.com/office/powerpoint/2010/main" val="18232148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some more tips</a:t>
            </a:r>
            <a:r>
              <a:rPr lang="en-US" baseline="0" dirty="0" smtClean="0"/>
              <a:t> around the kinds of things you may want to question</a:t>
            </a:r>
          </a:p>
          <a:p>
            <a:endParaRPr lang="en-US" baseline="0" dirty="0" smtClean="0"/>
          </a:p>
          <a:p>
            <a:r>
              <a:rPr lang="en-US" baseline="0" dirty="0" smtClean="0"/>
              <a:t>Questions around identity and naming, around agency, around FRBR like structures and around cardinality are all key</a:t>
            </a:r>
            <a:endParaRPr lang="en-US" dirty="0"/>
          </a:p>
        </p:txBody>
      </p:sp>
    </p:spTree>
    <p:extLst>
      <p:ext uri="{BB962C8B-B14F-4D97-AF65-F5344CB8AC3E}">
        <p14:creationId xmlns:p14="http://schemas.microsoft.com/office/powerpoint/2010/main" val="19434708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smtClean="0"/>
              <a:t>Warning: this slide has no scientific basis</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But based on experience, many an information</a:t>
            </a:r>
            <a:r>
              <a:rPr lang="en-US" baseline="0" dirty="0" smtClean="0"/>
              <a:t> project foundered on the rocks of cardinality</a:t>
            </a:r>
            <a:endParaRPr lang="en-US" dirty="0"/>
          </a:p>
        </p:txBody>
      </p:sp>
    </p:spTree>
    <p:extLst>
      <p:ext uri="{BB962C8B-B14F-4D97-AF65-F5344CB8AC3E}">
        <p14:creationId xmlns:p14="http://schemas.microsoft.com/office/powerpoint/2010/main" val="11060535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smtClean="0"/>
              <a:t>So then, back to SIs</a:t>
            </a:r>
            <a:endParaRPr lang="en-US" dirty="0"/>
          </a:p>
        </p:txBody>
      </p:sp>
    </p:spTree>
    <p:extLst>
      <p:ext uri="{BB962C8B-B14F-4D97-AF65-F5344CB8AC3E}">
        <p14:creationId xmlns:p14="http://schemas.microsoft.com/office/powerpoint/2010/main" val="6951322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When we first started on the SI service, everyone we met brought us a flowchart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All drawn from a certain perspective and none complete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Over several months we talked and sketched and brought together multiple perspectives</a:t>
            </a:r>
            <a:endParaRPr lang="en-US" dirty="0"/>
          </a:p>
        </p:txBody>
      </p:sp>
    </p:spTree>
    <p:extLst>
      <p:ext uri="{BB962C8B-B14F-4D97-AF65-F5344CB8AC3E}">
        <p14:creationId xmlns:p14="http://schemas.microsoft.com/office/powerpoint/2010/main" val="17702173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smtClean="0">
                <a:solidFill>
                  <a:srgbClr val="000000"/>
                </a:solidFill>
                <a:effectLst/>
                <a:latin typeface="Arial"/>
                <a:ea typeface="Arial"/>
                <a:cs typeface="Arial"/>
                <a:sym typeface="Arial"/>
              </a:rPr>
              <a:t>The result was</a:t>
            </a:r>
            <a:r>
              <a:rPr lang="en-GB" sz="1100" b="0" i="0" u="none" strike="noStrike" cap="none" baseline="0" dirty="0" smtClean="0">
                <a:solidFill>
                  <a:srgbClr val="000000"/>
                </a:solidFill>
                <a:effectLst/>
                <a:latin typeface="Arial"/>
                <a:ea typeface="Arial"/>
                <a:cs typeface="Arial"/>
                <a:sym typeface="Arial"/>
              </a:rPr>
              <a:t> a process model</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b="0" i="0" u="none" strike="noStrike" cap="none" baseline="0"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baseline="0" dirty="0" smtClean="0">
                <a:solidFill>
                  <a:srgbClr val="000000"/>
                </a:solidFill>
                <a:effectLst/>
                <a:latin typeface="Arial"/>
                <a:ea typeface="Arial"/>
                <a:cs typeface="Arial"/>
                <a:sym typeface="Arial"/>
              </a:rPr>
              <a:t>Or as a parliamentarian might say, a procedure model</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b="0" i="0" u="none" strike="noStrike" cap="none" baseline="0"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smtClean="0">
                <a:solidFill>
                  <a:srgbClr val="000000"/>
                </a:solidFill>
                <a:effectLst/>
                <a:latin typeface="Arial"/>
                <a:ea typeface="Arial"/>
                <a:cs typeface="Arial"/>
                <a:sym typeface="Arial"/>
              </a:rPr>
              <a:t>It allows us to state that,</a:t>
            </a:r>
            <a:r>
              <a:rPr lang="en-GB" sz="1100" b="0" i="0" u="none" strike="noStrike" cap="none" baseline="0" dirty="0" smtClean="0">
                <a:solidFill>
                  <a:srgbClr val="000000"/>
                </a:solidFill>
                <a:effectLst/>
                <a:latin typeface="Arial"/>
                <a:ea typeface="Arial"/>
                <a:cs typeface="Arial"/>
                <a:sym typeface="Arial"/>
              </a:rPr>
              <a:t> given what has happened, what may, must and can’t happen next</a:t>
            </a: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A clerk would not </a:t>
            </a:r>
            <a:r>
              <a:rPr lang="en-US" sz="1100" b="0" i="0" u="none" strike="noStrike" cap="none" dirty="0" err="1" smtClean="0">
                <a:solidFill>
                  <a:srgbClr val="000000"/>
                </a:solidFill>
                <a:effectLst/>
                <a:latin typeface="Arial"/>
                <a:ea typeface="Arial"/>
                <a:cs typeface="Arial"/>
                <a:sym typeface="Arial"/>
              </a:rPr>
              <a:t>recognise</a:t>
            </a:r>
            <a:r>
              <a:rPr lang="en-US" sz="1100" b="0" i="0" u="none" strike="noStrike" cap="none" dirty="0" smtClean="0">
                <a:solidFill>
                  <a:srgbClr val="000000"/>
                </a:solidFill>
                <a:effectLst/>
                <a:latin typeface="Arial"/>
                <a:ea typeface="Arial"/>
                <a:cs typeface="Arial"/>
                <a:sym typeface="Arial"/>
              </a:rPr>
              <a:t> this model</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It is generic, having no domain knowledge or domain language encoded</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6262239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Whilst the model may be generic, layered on top are procedural maps</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Most</a:t>
            </a:r>
            <a:r>
              <a:rPr lang="en-US" sz="1100" b="0" i="0" u="none" strike="noStrike" cap="none" baseline="0" dirty="0" smtClean="0">
                <a:solidFill>
                  <a:srgbClr val="000000"/>
                </a:solidFill>
                <a:effectLst/>
                <a:latin typeface="Arial"/>
                <a:ea typeface="Arial"/>
                <a:cs typeface="Arial"/>
                <a:sym typeface="Arial"/>
              </a:rPr>
              <a:t> </a:t>
            </a:r>
            <a:r>
              <a:rPr lang="en-US" sz="1100" b="0" i="0" u="none" strike="noStrike" cap="none" dirty="0" smtClean="0">
                <a:solidFill>
                  <a:srgbClr val="000000"/>
                </a:solidFill>
                <a:effectLst/>
                <a:latin typeface="Arial"/>
                <a:ea typeface="Arial"/>
                <a:cs typeface="Arial"/>
                <a:sym typeface="Arial"/>
              </a:rPr>
              <a:t>of our time is spent mapping procedures on top of the model</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u="none" strike="noStrike" cap="none" dirty="0" smtClean="0">
                <a:solidFill>
                  <a:srgbClr val="000000"/>
                </a:solidFill>
                <a:effectLst/>
                <a:latin typeface="Arial"/>
                <a:ea typeface="Arial"/>
                <a:cs typeface="Arial"/>
                <a:sym typeface="Arial"/>
              </a:rPr>
              <a:t>This</a:t>
            </a:r>
            <a:r>
              <a:rPr lang="en-US" sz="1100" b="0" i="0" u="none" strike="noStrike" cap="none" baseline="0" dirty="0" smtClean="0">
                <a:solidFill>
                  <a:srgbClr val="000000"/>
                </a:solidFill>
                <a:effectLst/>
                <a:latin typeface="Arial"/>
                <a:ea typeface="Arial"/>
                <a:cs typeface="Arial"/>
                <a:sym typeface="Arial"/>
              </a:rPr>
              <a:t> is an example of a procedure map, for made affirmative statutory instruments.</a:t>
            </a:r>
            <a:endParaRPr lang="en-US" dirty="0" smtClean="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2312067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You</a:t>
            </a:r>
            <a:r>
              <a:rPr lang="en-US" sz="1100" b="0" i="0" u="none" strike="noStrike" cap="none" baseline="0" dirty="0" smtClean="0">
                <a:solidFill>
                  <a:srgbClr val="000000"/>
                </a:solidFill>
                <a:effectLst/>
                <a:latin typeface="Arial"/>
                <a:ea typeface="Arial"/>
                <a:cs typeface="Arial"/>
                <a:sym typeface="Arial"/>
              </a:rPr>
              <a:t> may have noticed that w</a:t>
            </a:r>
            <a:r>
              <a:rPr lang="en-US" sz="1100" b="0" i="0" u="none" strike="noStrike" cap="none" dirty="0" smtClean="0">
                <a:solidFill>
                  <a:srgbClr val="000000"/>
                </a:solidFill>
                <a:effectLst/>
                <a:latin typeface="Arial"/>
                <a:ea typeface="Arial"/>
                <a:cs typeface="Arial"/>
                <a:sym typeface="Arial"/>
              </a:rPr>
              <a:t>e’ve not talked about what users might need from an</a:t>
            </a:r>
            <a:r>
              <a:rPr lang="en-US" sz="1100" b="0" i="0" u="none" strike="noStrike" cap="none" baseline="0" dirty="0" smtClean="0">
                <a:solidFill>
                  <a:srgbClr val="000000"/>
                </a:solidFill>
                <a:effectLst/>
                <a:latin typeface="Arial"/>
                <a:ea typeface="Arial"/>
                <a:cs typeface="Arial"/>
                <a:sym typeface="Arial"/>
              </a:rPr>
              <a:t> SI tracking </a:t>
            </a:r>
            <a:r>
              <a:rPr lang="en-US" sz="1100" b="0" i="0" u="none" strike="noStrike" cap="none" dirty="0" smtClean="0">
                <a:solidFill>
                  <a:srgbClr val="000000"/>
                </a:solidFill>
                <a:effectLst/>
                <a:latin typeface="Arial"/>
                <a:ea typeface="Arial"/>
                <a:cs typeface="Arial"/>
                <a:sym typeface="Arial"/>
              </a:rPr>
              <a:t>service</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We find that an emphasis on user needs isn’t always helpful</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By concentrating on</a:t>
            </a:r>
            <a:r>
              <a:rPr lang="en-US" sz="1100" b="0" i="0" u="none" strike="noStrike" cap="none" baseline="0" dirty="0" smtClean="0">
                <a:solidFill>
                  <a:srgbClr val="000000"/>
                </a:solidFill>
                <a:effectLst/>
                <a:latin typeface="Arial"/>
                <a:ea typeface="Arial"/>
                <a:cs typeface="Arial"/>
                <a:sym typeface="Arial"/>
              </a:rPr>
              <a:t> describing the domain we don’t lock ourselves into single solutions</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Not only do needs differ across user groups,</a:t>
            </a:r>
            <a:r>
              <a:rPr lang="en-US" sz="1100" b="0" i="0" u="none" strike="noStrike" cap="none" baseline="0" dirty="0" smtClean="0">
                <a:solidFill>
                  <a:srgbClr val="000000"/>
                </a:solidFill>
                <a:effectLst/>
                <a:latin typeface="Arial"/>
                <a:ea typeface="Arial"/>
                <a:cs typeface="Arial"/>
                <a:sym typeface="Arial"/>
              </a:rPr>
              <a:t> </a:t>
            </a:r>
            <a:r>
              <a:rPr lang="en-US" sz="1100" b="0" i="0" u="none" strike="noStrike" cap="none" dirty="0" smtClean="0">
                <a:solidFill>
                  <a:srgbClr val="000000"/>
                </a:solidFill>
                <a:effectLst/>
                <a:latin typeface="Arial"/>
                <a:ea typeface="Arial"/>
                <a:cs typeface="Arial"/>
                <a:sym typeface="Arial"/>
              </a:rPr>
              <a:t>sometimes our users have needs that are diametrically opposed to the needs of other</a:t>
            </a:r>
            <a:r>
              <a:rPr lang="en-US" sz="1100" b="0" i="0" u="none" strike="noStrike" cap="none" baseline="0" dirty="0" smtClean="0">
                <a:solidFill>
                  <a:srgbClr val="000000"/>
                </a:solidFill>
                <a:effectLst/>
                <a:latin typeface="Arial"/>
                <a:ea typeface="Arial"/>
                <a:cs typeface="Arial"/>
                <a:sym typeface="Arial"/>
              </a:rPr>
              <a:t> users</a:t>
            </a: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This being the nature of politics</a:t>
            </a:r>
            <a:endParaRPr lang="en-US" dirty="0" smtClean="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5077107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smtClean="0"/>
              <a:t>So after all this talking and sketching and listening to all these stories</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What</a:t>
            </a:r>
            <a:r>
              <a:rPr lang="en-US" baseline="0" dirty="0" smtClean="0"/>
              <a:t> have we made?</a:t>
            </a:r>
            <a:endParaRPr lang="en-US" dirty="0"/>
          </a:p>
        </p:txBody>
      </p:sp>
    </p:spTree>
    <p:extLst>
      <p:ext uri="{BB962C8B-B14F-4D97-AF65-F5344CB8AC3E}">
        <p14:creationId xmlns:p14="http://schemas.microsoft.com/office/powerpoint/2010/main" val="4444931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This </a:t>
            </a:r>
            <a:r>
              <a:rPr lang="en-US" sz="1100" b="0" i="0" u="none" strike="noStrike" cap="none" dirty="0">
                <a:solidFill>
                  <a:srgbClr val="000000"/>
                </a:solidFill>
                <a:effectLst/>
                <a:latin typeface="Arial"/>
                <a:ea typeface="Arial"/>
                <a:cs typeface="Arial"/>
                <a:sym typeface="Arial"/>
              </a:rPr>
              <a:t>is the statutory instrument website that Parliament asked for</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A</a:t>
            </a:r>
            <a:r>
              <a:rPr lang="en-US" sz="1100" b="0" i="0" u="none" strike="noStrike" cap="none" baseline="0" dirty="0" smtClean="0">
                <a:solidFill>
                  <a:srgbClr val="000000"/>
                </a:solidFill>
                <a:effectLst/>
                <a:latin typeface="Arial"/>
                <a:ea typeface="Arial"/>
                <a:cs typeface="Arial"/>
                <a:sym typeface="Arial"/>
              </a:rPr>
              <a:t> </a:t>
            </a:r>
            <a:r>
              <a:rPr lang="en-US" sz="1100" b="0" i="0" u="none" strike="noStrike" cap="none" dirty="0" smtClean="0">
                <a:solidFill>
                  <a:srgbClr val="000000"/>
                </a:solidFill>
                <a:effectLst/>
                <a:latin typeface="Arial"/>
                <a:ea typeface="Arial"/>
                <a:cs typeface="Arial"/>
                <a:sym typeface="Arial"/>
              </a:rPr>
              <a:t>website </a:t>
            </a:r>
            <a:r>
              <a:rPr lang="en-US" sz="1100" b="0" i="0" u="none" strike="noStrike" cap="none" dirty="0">
                <a:solidFill>
                  <a:srgbClr val="000000"/>
                </a:solidFill>
                <a:effectLst/>
                <a:latin typeface="Arial"/>
                <a:ea typeface="Arial"/>
                <a:cs typeface="Arial"/>
                <a:sym typeface="Arial"/>
              </a:rPr>
              <a:t>that can flex and adapt as Parliament flexes and </a:t>
            </a:r>
            <a:r>
              <a:rPr lang="en-US" sz="1100" b="0" i="0" u="none" strike="noStrike" cap="none" dirty="0" smtClean="0">
                <a:solidFill>
                  <a:srgbClr val="000000"/>
                </a:solidFill>
                <a:effectLst/>
                <a:latin typeface="Arial"/>
                <a:ea typeface="Arial"/>
                <a:cs typeface="Arial"/>
                <a:sym typeface="Arial"/>
              </a:rPr>
              <a:t>adapts</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In</a:t>
            </a:r>
            <a:r>
              <a:rPr lang="en-US" sz="1100" b="0" i="0" u="none" strike="noStrike" cap="none" baseline="0" dirty="0" smtClean="0">
                <a:solidFill>
                  <a:srgbClr val="000000"/>
                </a:solidFill>
                <a:effectLst/>
                <a:latin typeface="Arial"/>
                <a:ea typeface="Arial"/>
                <a:cs typeface="Arial"/>
                <a:sym typeface="Arial"/>
              </a:rPr>
              <a:t> collaboration with the Journal Offices and committees w</a:t>
            </a:r>
            <a:r>
              <a:rPr lang="en-US" sz="1100" b="0" i="0" u="none" strike="noStrike" cap="none" dirty="0" smtClean="0">
                <a:solidFill>
                  <a:srgbClr val="000000"/>
                </a:solidFill>
                <a:effectLst/>
                <a:latin typeface="Arial"/>
                <a:ea typeface="Arial"/>
                <a:cs typeface="Arial"/>
                <a:sym typeface="Arial"/>
              </a:rPr>
              <a:t>e’re making changes to procedure maps on an almost weekly basis</a:t>
            </a:r>
            <a:endParaRPr dirty="0"/>
          </a:p>
        </p:txBody>
      </p:sp>
    </p:spTree>
    <p:extLst>
      <p:ext uri="{BB962C8B-B14F-4D97-AF65-F5344CB8AC3E}">
        <p14:creationId xmlns:p14="http://schemas.microsoft.com/office/powerpoint/2010/main" val="728367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Shape 353"/>
          <p:cNvSpPr>
            <a:spLocks noGrp="1" noRot="1" noChangeAspect="1"/>
          </p:cNvSpPr>
          <p:nvPr>
            <p:ph type="sldImg"/>
          </p:nvPr>
        </p:nvSpPr>
        <p:spPr>
          <a:prstGeom prst="rect">
            <a:avLst/>
          </a:prstGeom>
        </p:spPr>
        <p:txBody>
          <a:bodyPr/>
          <a:lstStyle/>
          <a:p>
            <a:endParaRPr/>
          </a:p>
        </p:txBody>
      </p:sp>
      <p:sp>
        <p:nvSpPr>
          <p:cNvPr id="354" name="Shape 354"/>
          <p:cNvSpPr>
            <a:spLocks noGrp="1"/>
          </p:cNvSpPr>
          <p:nvPr>
            <p:ph type="body" sz="quarter" idx="1"/>
          </p:nvPr>
        </p:nvSpPr>
        <p:spPr>
          <a:prstGeom prst="rect">
            <a:avLst/>
          </a:prstGeom>
        </p:spPr>
        <p:txBody>
          <a:bodyPr/>
          <a:lstStyle/>
          <a:p>
            <a:pPr>
              <a:lnSpc>
                <a:spcPct val="115000"/>
              </a:lnSpc>
              <a:defRPr sz="1100"/>
            </a:pPr>
            <a:r>
              <a:rPr lang="en-GB" dirty="0" smtClean="0"/>
              <a:t>Let’s start with the </a:t>
            </a:r>
            <a:r>
              <a:rPr dirty="0" smtClean="0"/>
              <a:t>UK</a:t>
            </a:r>
            <a:r>
              <a:rPr lang="en-GB" baseline="0" dirty="0" smtClean="0"/>
              <a:t> </a:t>
            </a:r>
            <a:r>
              <a:rPr dirty="0" smtClean="0"/>
              <a:t>Government </a:t>
            </a:r>
            <a:endParaRPr lang="en-GB" dirty="0" smtClean="0"/>
          </a:p>
          <a:p>
            <a:pPr>
              <a:lnSpc>
                <a:spcPct val="115000"/>
              </a:lnSpc>
              <a:defRPr sz="1100"/>
            </a:pPr>
            <a:endParaRPr lang="en-GB" dirty="0" smtClean="0"/>
          </a:p>
          <a:p>
            <a:pPr>
              <a:lnSpc>
                <a:spcPct val="115000"/>
              </a:lnSpc>
              <a:defRPr sz="1100"/>
            </a:pPr>
            <a:r>
              <a:rPr lang="en-GB" dirty="0" smtClean="0"/>
              <a:t>They are accountable to Parliament</a:t>
            </a:r>
          </a:p>
          <a:p>
            <a:pPr>
              <a:lnSpc>
                <a:spcPct val="115000"/>
              </a:lnSpc>
              <a:defRPr sz="1100"/>
            </a:pPr>
            <a:endParaRPr lang="en-GB" dirty="0" smtClean="0"/>
          </a:p>
          <a:p>
            <a:pPr>
              <a:lnSpc>
                <a:spcPct val="115000"/>
              </a:lnSpc>
              <a:defRPr sz="1100"/>
            </a:pPr>
            <a:r>
              <a:rPr lang="en-GB" dirty="0" smtClean="0"/>
              <a:t>And via Parliament</a:t>
            </a:r>
            <a:r>
              <a:rPr lang="en-GB" baseline="0" dirty="0" smtClean="0"/>
              <a:t> to the public</a:t>
            </a:r>
            <a:endParaRPr lang="en-GB" dirty="0" smtClean="0"/>
          </a:p>
          <a:p>
            <a:pPr>
              <a:lnSpc>
                <a:spcPct val="115000"/>
              </a:lnSpc>
              <a:defRPr sz="1100"/>
            </a:pPr>
            <a:endParaRPr lang="en-GB" dirty="0" smtClean="0"/>
          </a:p>
          <a:p>
            <a:pPr>
              <a:lnSpc>
                <a:spcPct val="115000"/>
              </a:lnSpc>
              <a:defRPr sz="1100"/>
            </a:pPr>
            <a:r>
              <a:rPr lang="en-GB" dirty="0" smtClean="0"/>
              <a:t>They</a:t>
            </a:r>
            <a:r>
              <a:rPr lang="en-GB" baseline="0" dirty="0" smtClean="0"/>
              <a:t> propose </a:t>
            </a:r>
            <a:r>
              <a:rPr dirty="0" smtClean="0"/>
              <a:t>new </a:t>
            </a:r>
            <a:r>
              <a:rPr dirty="0"/>
              <a:t>laws to </a:t>
            </a:r>
            <a:r>
              <a:rPr dirty="0" smtClean="0"/>
              <a:t>Parliament</a:t>
            </a:r>
            <a:endParaRPr lang="en-GB" dirty="0" smtClean="0"/>
          </a:p>
          <a:p>
            <a:pPr>
              <a:lnSpc>
                <a:spcPct val="115000"/>
              </a:lnSpc>
              <a:defRPr sz="1100"/>
            </a:pPr>
            <a:endParaRPr lang="en-GB" dirty="0" smtClean="0"/>
          </a:p>
          <a:p>
            <a:pPr>
              <a:lnSpc>
                <a:spcPct val="115000"/>
              </a:lnSpc>
              <a:defRPr sz="1100"/>
            </a:pPr>
            <a:r>
              <a:rPr lang="en-GB" dirty="0" smtClean="0"/>
              <a:t>And they run public</a:t>
            </a:r>
            <a:r>
              <a:rPr lang="en-GB" baseline="0" dirty="0" smtClean="0"/>
              <a:t> departments from DEFRA to the Home Office</a:t>
            </a:r>
            <a:endParaRPr dirty="0"/>
          </a:p>
          <a:p>
            <a:pPr>
              <a:lnSpc>
                <a:spcPct val="115000"/>
              </a:lnSpc>
              <a:defRPr sz="1100"/>
            </a:pPr>
            <a:endParaRPr dirty="0"/>
          </a:p>
          <a:p>
            <a:pPr>
              <a:lnSpc>
                <a:spcPct val="115000"/>
              </a:lnSpc>
              <a:defRPr sz="1100"/>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By understanding the domain, choosing the right bounded contexts we can do more</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Because we now have a generic model for procedure we can – with relative ease – map new procedures over the top</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dirty="0" smtClean="0"/>
              <a:t>Post</a:t>
            </a:r>
            <a:r>
              <a:rPr lang="en-US" baseline="0" dirty="0" smtClean="0"/>
              <a:t> </a:t>
            </a:r>
            <a:r>
              <a:rPr lang="en-US" dirty="0" err="1" smtClean="0"/>
              <a:t>brexit</a:t>
            </a:r>
            <a:r>
              <a:rPr lang="en-US" dirty="0" smtClean="0"/>
              <a:t>,</a:t>
            </a:r>
            <a:r>
              <a:rPr lang="en-US" baseline="0" dirty="0" smtClean="0"/>
              <a:t> treaties have obviously become rather important so in 2019 we were asked to build a tracking service for treaties</a:t>
            </a: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This is a map of the treaty procedure as set out by the Constitutional</a:t>
            </a:r>
            <a:r>
              <a:rPr lang="en-US" baseline="0" dirty="0" smtClean="0"/>
              <a:t> Reform and Governance Act 2010</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With additional bells and whistles as set out in standing orders and in precedence</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Because no one ruleset is ever complete</a:t>
            </a:r>
            <a:endParaRPr lang="en-US" dirty="0"/>
          </a:p>
        </p:txBody>
      </p:sp>
    </p:spTree>
    <p:extLst>
      <p:ext uri="{BB962C8B-B14F-4D97-AF65-F5344CB8AC3E}">
        <p14:creationId xmlns:p14="http://schemas.microsoft.com/office/powerpoint/2010/main" val="12579910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smtClean="0"/>
              <a:t>And this is that same map, as drawn by a machine</a:t>
            </a:r>
            <a:endParaRPr lang="en-US" dirty="0"/>
          </a:p>
        </p:txBody>
      </p:sp>
    </p:spTree>
    <p:extLst>
      <p:ext uri="{BB962C8B-B14F-4D97-AF65-F5344CB8AC3E}">
        <p14:creationId xmlns:p14="http://schemas.microsoft.com/office/powerpoint/2010/main" val="15819527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1100" b="0" i="0" u="none" strike="noStrike" cap="none" baseline="0"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baseline="0" dirty="0">
                <a:solidFill>
                  <a:srgbClr val="000000"/>
                </a:solidFill>
                <a:effectLst/>
                <a:latin typeface="Arial"/>
                <a:ea typeface="Arial"/>
                <a:cs typeface="Arial"/>
                <a:sym typeface="Arial"/>
              </a:rPr>
              <a:t>And with almost no work </a:t>
            </a:r>
            <a:r>
              <a:rPr lang="en-US" sz="1100" b="0" i="0" u="none" strike="noStrike" cap="none" baseline="0" dirty="0" smtClean="0">
                <a:solidFill>
                  <a:srgbClr val="000000"/>
                </a:solidFill>
                <a:effectLst/>
                <a:latin typeface="Arial"/>
                <a:ea typeface="Arial"/>
                <a:cs typeface="Arial"/>
                <a:sym typeface="Arial"/>
              </a:rPr>
              <a:t>we made </a:t>
            </a:r>
            <a:r>
              <a:rPr lang="en-US" sz="1100" b="0" i="0" u="none" strike="noStrike" cap="none" baseline="0" dirty="0">
                <a:solidFill>
                  <a:srgbClr val="000000"/>
                </a:solidFill>
                <a:effectLst/>
                <a:latin typeface="Arial"/>
                <a:ea typeface="Arial"/>
                <a:cs typeface="Arial"/>
                <a:sym typeface="Arial"/>
              </a:rPr>
              <a:t>a website and a library of queries for treaty procedure too</a:t>
            </a: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9455143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We’ve already</a:t>
            </a:r>
            <a:r>
              <a:rPr lang="en-US" sz="1100" b="0" i="0" u="none" strike="noStrike" cap="none" baseline="0" dirty="0" smtClean="0">
                <a:solidFill>
                  <a:srgbClr val="000000"/>
                </a:solidFill>
                <a:effectLst/>
                <a:latin typeface="Arial"/>
                <a:ea typeface="Arial"/>
                <a:cs typeface="Arial"/>
                <a:sym typeface="Arial"/>
              </a:rPr>
              <a:t> mentioned that t</a:t>
            </a:r>
            <a:r>
              <a:rPr lang="en-US" sz="1100" b="0" i="0" u="none" strike="noStrike" cap="none" dirty="0" smtClean="0">
                <a:solidFill>
                  <a:srgbClr val="000000"/>
                </a:solidFill>
                <a:effectLst/>
                <a:latin typeface="Arial"/>
                <a:ea typeface="Arial"/>
                <a:cs typeface="Arial"/>
                <a:sym typeface="Arial"/>
              </a:rPr>
              <a:t>he maps can</a:t>
            </a:r>
            <a:r>
              <a:rPr lang="en-US" sz="1100" b="0" i="0" u="none" strike="noStrike" cap="none" baseline="0" dirty="0" smtClean="0">
                <a:solidFill>
                  <a:srgbClr val="000000"/>
                </a:solidFill>
                <a:effectLst/>
                <a:latin typeface="Arial"/>
                <a:ea typeface="Arial"/>
                <a:cs typeface="Arial"/>
                <a:sym typeface="Arial"/>
              </a:rPr>
              <a:t> </a:t>
            </a:r>
            <a:r>
              <a:rPr lang="en-US" sz="1100" b="0" i="0" u="none" strike="noStrike" cap="none" dirty="0" smtClean="0">
                <a:solidFill>
                  <a:srgbClr val="000000"/>
                </a:solidFill>
                <a:effectLst/>
                <a:latin typeface="Arial"/>
                <a:ea typeface="Arial"/>
                <a:cs typeface="Arial"/>
                <a:sym typeface="Arial"/>
              </a:rPr>
              <a:t>be parsed by machines to determine - from what has happened - what may, must and shouldn’t happen next</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We call this the light cone of procedural possibilities</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We can use this data to alert Members </a:t>
            </a:r>
            <a:r>
              <a:rPr lang="en-US" sz="1100" b="0" i="0" u="none" strike="noStrike" cap="none" baseline="0" dirty="0" smtClean="0">
                <a:solidFill>
                  <a:srgbClr val="000000"/>
                </a:solidFill>
                <a:effectLst/>
                <a:latin typeface="Arial"/>
                <a:ea typeface="Arial"/>
                <a:cs typeface="Arial"/>
                <a:sym typeface="Arial"/>
              </a:rPr>
              <a:t>to points at which they can intervene, for example: from this point on and for the next 40 days you can table an objection to this SI</a:t>
            </a:r>
            <a:endParaRPr lang="en-US" dirty="0" smtClean="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554837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smtClean="0"/>
              <a:t>And we</a:t>
            </a:r>
            <a:r>
              <a:rPr lang="en-US" baseline="0" dirty="0" smtClean="0"/>
              <a:t> </a:t>
            </a:r>
            <a:r>
              <a:rPr lang="en-US" dirty="0" smtClean="0"/>
              <a:t>have a pot of data we can query for precedence</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Queries such as: when did X and Y both happen when Z didn’t</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8507599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smtClean="0"/>
              <a:t>We can use the pot</a:t>
            </a:r>
            <a:r>
              <a:rPr lang="en-US" baseline="0" dirty="0" smtClean="0"/>
              <a:t> of data </a:t>
            </a:r>
            <a:r>
              <a:rPr lang="en-US" dirty="0" smtClean="0"/>
              <a:t>to look for patterns</a:t>
            </a:r>
          </a:p>
          <a:p>
            <a:pPr marL="0" lvl="0" indent="0" algn="l" rtl="0">
              <a:spcBef>
                <a:spcPts val="0"/>
              </a:spcBef>
              <a:spcAft>
                <a:spcPts val="0"/>
              </a:spcAft>
              <a:buNone/>
            </a:pPr>
            <a:endParaRPr lang="en-US" dirty="0" smtClean="0"/>
          </a:p>
          <a:p>
            <a:pPr marL="0" lvl="0" indent="0" algn="l" rtl="0">
              <a:spcBef>
                <a:spcPts val="0"/>
              </a:spcBef>
              <a:spcAft>
                <a:spcPts val="0"/>
              </a:spcAft>
              <a:buClr>
                <a:schemeClr val="dk1"/>
              </a:buClr>
              <a:buSzPts val="1100"/>
              <a:buFont typeface="Arial"/>
              <a:buNone/>
            </a:pPr>
            <a:r>
              <a:rPr lang="en-US" dirty="0" smtClean="0"/>
              <a:t>This is one example showing the number of days between laying and approval of draft affirmative instruments</a:t>
            </a:r>
          </a:p>
          <a:p>
            <a:pPr marL="0" lvl="0" indent="0" algn="l" rtl="0">
              <a:spcBef>
                <a:spcPts val="0"/>
              </a:spcBef>
              <a:spcAft>
                <a:spcPts val="0"/>
              </a:spcAft>
              <a:buClr>
                <a:schemeClr val="dk1"/>
              </a:buClr>
              <a:buSzPts val="1100"/>
              <a:buFont typeface="Arial"/>
              <a:buNone/>
            </a:pPr>
            <a:endParaRPr lang="en-US" dirty="0" smtClean="0"/>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smtClean="0">
                <a:solidFill>
                  <a:schemeClr val="dk1"/>
                </a:solidFill>
              </a:rPr>
              <a:t>More importantly, the</a:t>
            </a:r>
            <a:r>
              <a:rPr lang="en-US" baseline="0" dirty="0" smtClean="0">
                <a:solidFill>
                  <a:schemeClr val="dk1"/>
                </a:solidFill>
              </a:rPr>
              <a:t> queries are</a:t>
            </a:r>
            <a:r>
              <a:rPr lang="en-US" dirty="0" smtClean="0">
                <a:solidFill>
                  <a:schemeClr val="dk1"/>
                </a:solidFill>
              </a:rPr>
              <a:t> repeatable</a:t>
            </a:r>
            <a:endParaRPr lang="en-US" dirty="0"/>
          </a:p>
        </p:txBody>
      </p:sp>
    </p:spTree>
    <p:extLst>
      <p:ext uri="{BB962C8B-B14F-4D97-AF65-F5344CB8AC3E}">
        <p14:creationId xmlns:p14="http://schemas.microsoft.com/office/powerpoint/2010/main" val="16377567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err="1" smtClean="0">
                <a:solidFill>
                  <a:srgbClr val="000000"/>
                </a:solidFill>
                <a:effectLst/>
                <a:latin typeface="Arial"/>
                <a:ea typeface="Arial"/>
                <a:cs typeface="Arial"/>
                <a:sym typeface="Arial"/>
              </a:rPr>
              <a:t>Stangely</a:t>
            </a:r>
            <a:r>
              <a:rPr lang="en-US" sz="1100" b="0" i="0" u="none" strike="noStrike" cap="none" baseline="0" dirty="0" smtClean="0">
                <a:solidFill>
                  <a:srgbClr val="000000"/>
                </a:solidFill>
                <a:effectLst/>
                <a:latin typeface="Arial"/>
                <a:ea typeface="Arial"/>
                <a:cs typeface="Arial"/>
                <a:sym typeface="Arial"/>
              </a:rPr>
              <a:t> enough, n</a:t>
            </a:r>
            <a:r>
              <a:rPr lang="en-US" sz="1100" b="0" i="0" u="none" strike="noStrike" cap="none" dirty="0" smtClean="0">
                <a:solidFill>
                  <a:srgbClr val="000000"/>
                </a:solidFill>
                <a:effectLst/>
                <a:latin typeface="Arial"/>
                <a:ea typeface="Arial"/>
                <a:cs typeface="Arial"/>
                <a:sym typeface="Arial"/>
              </a:rPr>
              <a:t>obody asked for Twitter bots for SIs and treaties but a couple of hours work and we now have 239 people following avidly</a:t>
            </a:r>
            <a:endParaRPr lang="en-US" dirty="0"/>
          </a:p>
        </p:txBody>
      </p:sp>
    </p:spTree>
    <p:extLst>
      <p:ext uri="{BB962C8B-B14F-4D97-AF65-F5344CB8AC3E}">
        <p14:creationId xmlns:p14="http://schemas.microsoft.com/office/powerpoint/2010/main" val="4456670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 summary</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Information management is hard work</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Understanding the </a:t>
            </a:r>
            <a:r>
              <a:rPr lang="en-US" sz="1100" b="0" i="0" u="none" strike="noStrike" cap="none" dirty="0" smtClean="0">
                <a:solidFill>
                  <a:srgbClr val="000000"/>
                </a:solidFill>
                <a:effectLst/>
                <a:latin typeface="Arial"/>
                <a:ea typeface="Arial"/>
                <a:cs typeface="Arial"/>
                <a:sym typeface="Arial"/>
              </a:rPr>
              <a:t>domain </a:t>
            </a:r>
            <a:r>
              <a:rPr lang="en-US" sz="1100" b="0" i="0" u="none" strike="noStrike" cap="none" dirty="0">
                <a:solidFill>
                  <a:srgbClr val="000000"/>
                </a:solidFill>
                <a:effectLst/>
                <a:latin typeface="Arial"/>
                <a:ea typeface="Arial"/>
                <a:cs typeface="Arial"/>
                <a:sym typeface="Arial"/>
              </a:rPr>
              <a:t>is not quick</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But well modelled, well managed information is generative</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Possibilities emerge when you take the time and trouble to understand the </a:t>
            </a:r>
            <a:r>
              <a:rPr lang="en-US" sz="1100" b="0" i="0" u="none" strike="noStrike" cap="none" dirty="0" smtClean="0">
                <a:solidFill>
                  <a:srgbClr val="000000"/>
                </a:solidFill>
                <a:effectLst/>
                <a:latin typeface="Arial"/>
                <a:ea typeface="Arial"/>
                <a:cs typeface="Arial"/>
                <a:sym typeface="Arial"/>
              </a:rPr>
              <a:t>domain</a:t>
            </a: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We </a:t>
            </a:r>
            <a:r>
              <a:rPr lang="en-US" sz="1100" b="0" i="0" u="none" strike="noStrike" cap="none" dirty="0" smtClean="0">
                <a:solidFill>
                  <a:srgbClr val="000000"/>
                </a:solidFill>
                <a:effectLst/>
                <a:latin typeface="Arial"/>
                <a:ea typeface="Arial"/>
                <a:cs typeface="Arial"/>
                <a:sym typeface="Arial"/>
              </a:rPr>
              <a:t>often </a:t>
            </a:r>
            <a:r>
              <a:rPr lang="en-US" sz="1100" b="0" i="0" u="none" strike="noStrike" cap="none" baseline="0" dirty="0" smtClean="0">
                <a:solidFill>
                  <a:srgbClr val="000000"/>
                </a:solidFill>
                <a:effectLst/>
                <a:latin typeface="Arial"/>
                <a:ea typeface="Arial"/>
                <a:cs typeface="Arial"/>
                <a:sym typeface="Arial"/>
              </a:rPr>
              <a:t>ask </a:t>
            </a:r>
            <a:r>
              <a:rPr lang="en-US" sz="1100" b="0" i="0" u="none" strike="noStrike" cap="none" baseline="0" dirty="0">
                <a:solidFill>
                  <a:srgbClr val="000000"/>
                </a:solidFill>
                <a:effectLst/>
                <a:latin typeface="Arial"/>
                <a:ea typeface="Arial"/>
                <a:cs typeface="Arial"/>
                <a:sym typeface="Arial"/>
              </a:rPr>
              <a:t>ourselves – if Erskine May had had a computer – what would he have done</a:t>
            </a:r>
          </a:p>
          <a:p>
            <a:pPr marL="0" lvl="0" indent="0" algn="l" rtl="0">
              <a:spcBef>
                <a:spcPts val="0"/>
              </a:spcBef>
              <a:spcAft>
                <a:spcPts val="0"/>
              </a:spcAft>
              <a:buNone/>
            </a:pPr>
            <a:endParaRPr lang="en-US" sz="1100" b="0" i="0" u="none" strike="noStrike" cap="none" baseline="0" dirty="0">
              <a:solidFill>
                <a:srgbClr val="000000"/>
              </a:solidFill>
              <a:effectLst/>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dirty="0"/>
              <a:t>We think possibly…</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smtClean="0"/>
              <a:t>He </a:t>
            </a:r>
            <a:r>
              <a:rPr lang="en-US" dirty="0"/>
              <a:t>would have used it to build a graph of knowledge of parliamentary business</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And built a precedence engine out of data</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Thank you</a:t>
            </a:r>
          </a:p>
        </p:txBody>
      </p:sp>
    </p:spTree>
    <p:extLst>
      <p:ext uri="{BB962C8B-B14F-4D97-AF65-F5344CB8AC3E}">
        <p14:creationId xmlns:p14="http://schemas.microsoft.com/office/powerpoint/2010/main" val="355148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a:spLocks noGrp="1" noRot="1" noChangeAspect="1"/>
          </p:cNvSpPr>
          <p:nvPr>
            <p:ph type="sldImg"/>
          </p:nvPr>
        </p:nvSpPr>
        <p:spPr>
          <a:prstGeom prst="rect">
            <a:avLst/>
          </a:prstGeom>
        </p:spPr>
        <p:txBody>
          <a:bodyPr/>
          <a:lstStyle/>
          <a:p>
            <a:endParaRPr/>
          </a:p>
        </p:txBody>
      </p:sp>
      <p:sp>
        <p:nvSpPr>
          <p:cNvPr id="359" name="Shape 359"/>
          <p:cNvSpPr>
            <a:spLocks noGrp="1"/>
          </p:cNvSpPr>
          <p:nvPr>
            <p:ph type="body" sz="quarter" idx="1"/>
          </p:nvPr>
        </p:nvSpPr>
        <p:spPr>
          <a:prstGeom prst="rect">
            <a:avLst/>
          </a:prstGeom>
        </p:spPr>
        <p:txBody>
          <a:bodyPr/>
          <a:lstStyle/>
          <a:p>
            <a:pPr>
              <a:lnSpc>
                <a:spcPct val="115000"/>
              </a:lnSpc>
              <a:spcBef>
                <a:spcPts val="1600"/>
              </a:spcBef>
              <a:defRPr sz="1100"/>
            </a:pPr>
            <a:r>
              <a:rPr dirty="0" smtClean="0"/>
              <a:t>Parliament</a:t>
            </a:r>
            <a:r>
              <a:rPr lang="en-GB" dirty="0" smtClean="0"/>
              <a:t> on the other hand is mainly there to hold Government</a:t>
            </a:r>
            <a:r>
              <a:rPr lang="en-GB" baseline="0" dirty="0" smtClean="0"/>
              <a:t> to account</a:t>
            </a:r>
          </a:p>
          <a:p>
            <a:pPr>
              <a:lnSpc>
                <a:spcPct val="115000"/>
              </a:lnSpc>
              <a:spcBef>
                <a:spcPts val="1600"/>
              </a:spcBef>
              <a:defRPr sz="1100"/>
            </a:pPr>
            <a:endParaRPr lang="en-GB" baseline="0" dirty="0" smtClean="0"/>
          </a:p>
          <a:p>
            <a:pPr>
              <a:lnSpc>
                <a:spcPct val="115000"/>
              </a:lnSpc>
              <a:spcBef>
                <a:spcPts val="1600"/>
              </a:spcBef>
              <a:defRPr sz="1100"/>
            </a:pPr>
            <a:r>
              <a:rPr lang="en-GB" baseline="0" dirty="0" smtClean="0"/>
              <a:t>It </a:t>
            </a:r>
            <a:r>
              <a:rPr dirty="0" smtClean="0"/>
              <a:t>allows </a:t>
            </a:r>
            <a:r>
              <a:rPr dirty="0"/>
              <a:t>inputs from citizens </a:t>
            </a:r>
            <a:endParaRPr lang="en-GB" dirty="0" smtClean="0"/>
          </a:p>
          <a:p>
            <a:pPr>
              <a:lnSpc>
                <a:spcPct val="115000"/>
              </a:lnSpc>
              <a:spcBef>
                <a:spcPts val="1600"/>
              </a:spcBef>
              <a:defRPr sz="1100"/>
            </a:pPr>
            <a:endParaRPr lang="en-GB" dirty="0" smtClean="0"/>
          </a:p>
          <a:p>
            <a:pPr>
              <a:lnSpc>
                <a:spcPct val="115000"/>
              </a:lnSpc>
              <a:spcBef>
                <a:spcPts val="1600"/>
              </a:spcBef>
              <a:defRPr sz="1100"/>
            </a:pPr>
            <a:r>
              <a:rPr lang="en-GB" dirty="0" smtClean="0"/>
              <a:t>And</a:t>
            </a:r>
            <a:r>
              <a:rPr lang="en-GB" baseline="0" dirty="0" smtClean="0"/>
              <a:t> it </a:t>
            </a:r>
            <a:r>
              <a:rPr dirty="0" smtClean="0"/>
              <a:t>debates </a:t>
            </a:r>
            <a:r>
              <a:rPr dirty="0"/>
              <a:t>current issues </a:t>
            </a:r>
            <a:r>
              <a:rPr dirty="0" smtClean="0"/>
              <a:t>to</a:t>
            </a:r>
            <a:r>
              <a:rPr lang="en-GB" dirty="0" smtClean="0"/>
              <a:t> order to</a:t>
            </a:r>
            <a:r>
              <a:rPr dirty="0" smtClean="0"/>
              <a:t> </a:t>
            </a:r>
            <a:r>
              <a:rPr dirty="0"/>
              <a:t>influence </a:t>
            </a:r>
            <a:r>
              <a:rPr lang="en-GB" dirty="0" smtClean="0"/>
              <a:t>both</a:t>
            </a:r>
            <a:r>
              <a:rPr lang="en-GB" baseline="0" dirty="0" smtClean="0"/>
              <a:t> G</a:t>
            </a:r>
            <a:r>
              <a:rPr dirty="0" smtClean="0"/>
              <a:t>overnment </a:t>
            </a:r>
            <a:r>
              <a:rPr lang="en-GB" dirty="0" smtClean="0"/>
              <a:t>and</a:t>
            </a:r>
            <a:r>
              <a:rPr lang="en-GB" baseline="0" dirty="0" smtClean="0"/>
              <a:t> </a:t>
            </a:r>
            <a:r>
              <a:rPr dirty="0" smtClean="0"/>
              <a:t>wider </a:t>
            </a:r>
            <a:r>
              <a:rPr dirty="0"/>
              <a:t>society</a:t>
            </a:r>
          </a:p>
          <a:p>
            <a:pPr>
              <a:lnSpc>
                <a:spcPct val="115000"/>
              </a:lnSpc>
              <a:defRPr sz="1100"/>
            </a:pPr>
            <a:endParaRPr dirty="0"/>
          </a:p>
          <a:p>
            <a:pPr>
              <a:lnSpc>
                <a:spcPct val="115000"/>
              </a:lnSpc>
              <a:defRPr sz="1100"/>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Shape 362"/>
          <p:cNvSpPr>
            <a:spLocks noGrp="1" noRot="1" noChangeAspect="1"/>
          </p:cNvSpPr>
          <p:nvPr>
            <p:ph type="sldImg"/>
          </p:nvPr>
        </p:nvSpPr>
        <p:spPr>
          <a:prstGeom prst="rect">
            <a:avLst/>
          </a:prstGeom>
        </p:spPr>
        <p:txBody>
          <a:bodyPr/>
          <a:lstStyle/>
          <a:p>
            <a:endParaRPr/>
          </a:p>
        </p:txBody>
      </p:sp>
      <p:sp>
        <p:nvSpPr>
          <p:cNvPr id="363" name="Shape 363"/>
          <p:cNvSpPr>
            <a:spLocks noGrp="1"/>
          </p:cNvSpPr>
          <p:nvPr>
            <p:ph type="body" sz="quarter" idx="1"/>
          </p:nvPr>
        </p:nvSpPr>
        <p:spPr>
          <a:prstGeom prst="rect">
            <a:avLst/>
          </a:prstGeom>
        </p:spPr>
        <p:txBody>
          <a:bodyPr/>
          <a:lstStyle/>
          <a:p>
            <a:pPr>
              <a:defRPr sz="1100"/>
            </a:pPr>
            <a:r>
              <a:rPr lang="en-GB" dirty="0" smtClean="0"/>
              <a:t>The second thing to know about Parliament is </a:t>
            </a:r>
            <a:r>
              <a:rPr lang="en-GB" dirty="0" err="1" smtClean="0"/>
              <a:t>i</a:t>
            </a:r>
            <a:r>
              <a:rPr dirty="0" smtClean="0"/>
              <a:t>t </a:t>
            </a:r>
            <a:r>
              <a:rPr dirty="0"/>
              <a:t>doesn’t really </a:t>
            </a:r>
            <a:r>
              <a:rPr dirty="0" smtClean="0"/>
              <a:t>exist</a:t>
            </a:r>
            <a:endParaRPr lang="en-GB" dirty="0" smtClean="0"/>
          </a:p>
          <a:p>
            <a:pPr>
              <a:defRPr sz="1100"/>
            </a:pPr>
            <a:endParaRPr lang="en-GB" dirty="0" smtClean="0"/>
          </a:p>
          <a:p>
            <a:pPr>
              <a:defRPr sz="1100"/>
            </a:pPr>
            <a:r>
              <a:rPr lang="en-GB" dirty="0" smtClean="0"/>
              <a:t>There</a:t>
            </a:r>
            <a:r>
              <a:rPr lang="en-GB" baseline="0" dirty="0" smtClean="0"/>
              <a:t> is no single sense of Parliament</a:t>
            </a:r>
          </a:p>
          <a:p>
            <a:pPr>
              <a:defRPr sz="1100"/>
            </a:pPr>
            <a:endParaRPr lang="en-GB" baseline="0" dirty="0" smtClean="0"/>
          </a:p>
          <a:p>
            <a:pPr>
              <a:defRPr sz="1100"/>
            </a:pPr>
            <a:r>
              <a:rPr lang="en-GB" baseline="0" dirty="0" smtClean="0"/>
              <a:t>There is the</a:t>
            </a:r>
            <a:r>
              <a:rPr dirty="0" smtClean="0"/>
              <a:t> </a:t>
            </a:r>
            <a:r>
              <a:rPr dirty="0"/>
              <a:t>House of </a:t>
            </a:r>
            <a:r>
              <a:rPr dirty="0" smtClean="0"/>
              <a:t>Commons</a:t>
            </a:r>
            <a:r>
              <a:rPr lang="en-GB" baseline="0" dirty="0" smtClean="0"/>
              <a:t> -</a:t>
            </a:r>
            <a:r>
              <a:rPr dirty="0" smtClean="0"/>
              <a:t>the </a:t>
            </a:r>
            <a:r>
              <a:rPr dirty="0"/>
              <a:t>democratically elected </a:t>
            </a:r>
            <a:r>
              <a:rPr lang="en-GB" dirty="0" smtClean="0"/>
              <a:t>lower chamber</a:t>
            </a:r>
          </a:p>
          <a:p>
            <a:pPr>
              <a:defRPr sz="1100"/>
            </a:pPr>
            <a:endParaRPr lang="en-GB" dirty="0" smtClean="0"/>
          </a:p>
          <a:p>
            <a:pPr>
              <a:defRPr sz="1100"/>
            </a:pPr>
            <a:r>
              <a:rPr lang="en-GB" dirty="0" smtClean="0"/>
              <a:t>There</a:t>
            </a:r>
            <a:r>
              <a:rPr lang="en-GB" baseline="0" dirty="0" smtClean="0"/>
              <a:t> is the House of Lords - </a:t>
            </a:r>
            <a:r>
              <a:rPr dirty="0" smtClean="0"/>
              <a:t>the </a:t>
            </a:r>
            <a:r>
              <a:rPr lang="en-GB" dirty="0" smtClean="0"/>
              <a:t>upper </a:t>
            </a:r>
            <a:r>
              <a:rPr dirty="0" smtClean="0"/>
              <a:t>chamber </a:t>
            </a:r>
            <a:r>
              <a:rPr dirty="0"/>
              <a:t>of Parliament, </a:t>
            </a:r>
            <a:r>
              <a:rPr lang="en-GB" dirty="0" smtClean="0"/>
              <a:t>with </a:t>
            </a:r>
            <a:r>
              <a:rPr dirty="0" smtClean="0"/>
              <a:t>members</a:t>
            </a:r>
            <a:r>
              <a:rPr lang="en-GB" dirty="0" smtClean="0"/>
              <a:t> appointed</a:t>
            </a:r>
            <a:r>
              <a:rPr dirty="0" smtClean="0"/>
              <a:t>.</a:t>
            </a:r>
            <a:r>
              <a:rPr lang="en-GB" dirty="0" smtClean="0"/>
              <a:t> In a fashion.</a:t>
            </a:r>
          </a:p>
          <a:p>
            <a:pPr>
              <a:defRPr sz="1100"/>
            </a:pPr>
            <a:endParaRPr lang="en-GB" dirty="0" smtClean="0"/>
          </a:p>
          <a:p>
            <a:pPr>
              <a:defRPr sz="1100"/>
            </a:pPr>
            <a:r>
              <a:rPr lang="en-GB" dirty="0" smtClean="0"/>
              <a:t>And</a:t>
            </a:r>
            <a:r>
              <a:rPr lang="en-GB" baseline="0" dirty="0" smtClean="0"/>
              <a:t> there is </a:t>
            </a:r>
            <a:r>
              <a:rPr dirty="0" smtClean="0"/>
              <a:t>The </a:t>
            </a:r>
            <a:r>
              <a:rPr lang="en-GB" dirty="0" smtClean="0"/>
              <a:t>Crown. Or the </a:t>
            </a:r>
            <a:r>
              <a:rPr dirty="0" smtClean="0"/>
              <a:t>Queen</a:t>
            </a:r>
            <a:r>
              <a:rPr lang="en-GB" dirty="0" smtClean="0"/>
              <a:t> in Parliament.</a:t>
            </a:r>
            <a:r>
              <a:rPr lang="en-GB" baseline="0" dirty="0" smtClean="0"/>
              <a:t> As separate from the Queen as a person. The Queen</a:t>
            </a:r>
            <a:r>
              <a:rPr dirty="0" smtClean="0"/>
              <a:t> </a:t>
            </a:r>
            <a:r>
              <a:rPr dirty="0"/>
              <a:t>is the Head of State: she opens </a:t>
            </a:r>
            <a:r>
              <a:rPr lang="en-GB" dirty="0" smtClean="0"/>
              <a:t>every session of </a:t>
            </a:r>
            <a:r>
              <a:rPr dirty="0" smtClean="0"/>
              <a:t>Parliament </a:t>
            </a:r>
            <a:r>
              <a:rPr dirty="0"/>
              <a:t>has to agree </a:t>
            </a:r>
            <a:r>
              <a:rPr dirty="0" smtClean="0"/>
              <a:t>legislation</a:t>
            </a:r>
            <a:endParaRPr lang="en-GB" dirty="0" smtClean="0"/>
          </a:p>
          <a:p>
            <a:pPr>
              <a:defRPr sz="1100"/>
            </a:pPr>
            <a:endParaRPr lang="en-GB" dirty="0" smtClean="0"/>
          </a:p>
          <a:p>
            <a:pPr>
              <a:defRPr sz="1100"/>
            </a:pPr>
            <a:r>
              <a:rPr lang="en-GB" dirty="0" smtClean="0"/>
              <a:t>Over time, the powers of the Crown</a:t>
            </a:r>
            <a:r>
              <a:rPr lang="en-GB" baseline="0" dirty="0" smtClean="0"/>
              <a:t> have diminished. But some matters are still reserved under Royal Prerogative</a:t>
            </a:r>
          </a:p>
          <a:p>
            <a:pPr>
              <a:defRPr sz="1100"/>
            </a:pPr>
            <a:endParaRPr lang="en-GB" baseline="0" dirty="0" smtClean="0"/>
          </a:p>
          <a:p>
            <a:pPr>
              <a:defRPr sz="1100"/>
            </a:pPr>
            <a:r>
              <a:rPr lang="en-GB" baseline="0" dirty="0" smtClean="0"/>
              <a:t>Matters like declaring war, ratifying treaties and proroguing or dissolving Parliament for instance</a:t>
            </a:r>
          </a:p>
          <a:p>
            <a:pPr>
              <a:defRPr sz="1100"/>
            </a:pPr>
            <a:endParaRPr lang="en-GB" baseline="0" dirty="0" smtClean="0"/>
          </a:p>
          <a:p>
            <a:pPr>
              <a:defRPr sz="1100"/>
            </a:pPr>
            <a:r>
              <a:rPr lang="en-GB" baseline="0" dirty="0" smtClean="0"/>
              <a:t>Which some of you may remember being called into play in the Brexit debates</a:t>
            </a:r>
          </a:p>
          <a:p>
            <a:pPr>
              <a:defRPr sz="1100"/>
            </a:pPr>
            <a:endParaRPr lang="en-GB" baseline="0" dirty="0" smtClean="0">
              <a:solidFill>
                <a:srgbClr val="000000"/>
              </a:solidFill>
            </a:endParaRPr>
          </a:p>
          <a:p>
            <a:pPr>
              <a:defRPr sz="1100"/>
            </a:pPr>
            <a:r>
              <a:rPr lang="en-GB" baseline="0" dirty="0" smtClean="0">
                <a:solidFill>
                  <a:srgbClr val="000000"/>
                </a:solidFill>
              </a:rPr>
              <a:t>So Parliament is not a single institution. A more realistic drawing might look like...</a:t>
            </a:r>
            <a:endParaRPr dirty="0">
              <a:solidFill>
                <a:srgbClr val="000000"/>
              </a:solidFill>
            </a:endParaRPr>
          </a:p>
          <a:p>
            <a:pPr>
              <a:defRPr sz="1100"/>
            </a:pPr>
            <a:endParaRPr dirty="0">
              <a:solidFill>
                <a:srgbClr val="00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Shape 368"/>
          <p:cNvSpPr>
            <a:spLocks noGrp="1" noRot="1" noChangeAspect="1"/>
          </p:cNvSpPr>
          <p:nvPr>
            <p:ph type="sldImg"/>
          </p:nvPr>
        </p:nvSpPr>
        <p:spPr>
          <a:prstGeom prst="rect">
            <a:avLst/>
          </a:prstGeom>
        </p:spPr>
        <p:txBody>
          <a:bodyPr/>
          <a:lstStyle/>
          <a:p>
            <a:endParaRPr/>
          </a:p>
        </p:txBody>
      </p:sp>
      <p:sp>
        <p:nvSpPr>
          <p:cNvPr id="369" name="Shape 369"/>
          <p:cNvSpPr>
            <a:spLocks noGrp="1"/>
          </p:cNvSpPr>
          <p:nvPr>
            <p:ph type="body" sz="quarter" idx="1"/>
          </p:nvPr>
        </p:nvSpPr>
        <p:spPr>
          <a:prstGeom prst="rect">
            <a:avLst/>
          </a:prstGeom>
        </p:spPr>
        <p:txBody>
          <a:bodyPr/>
          <a:lstStyle/>
          <a:p>
            <a:pPr>
              <a:lnSpc>
                <a:spcPct val="115000"/>
              </a:lnSpc>
              <a:defRPr sz="1100"/>
            </a:pPr>
            <a:endParaRPr dirty="0"/>
          </a:p>
          <a:p>
            <a:pPr>
              <a:defRPr sz="1100"/>
            </a:pPr>
            <a:r>
              <a:rPr lang="en-GB" dirty="0" smtClean="0"/>
              <a:t>This. At least if we put the Queen</a:t>
            </a:r>
            <a:r>
              <a:rPr lang="en-GB" baseline="0" dirty="0" smtClean="0"/>
              <a:t> to one side for a moment</a:t>
            </a:r>
          </a:p>
          <a:p>
            <a:pPr>
              <a:defRPr sz="1100"/>
            </a:pPr>
            <a:endParaRPr lang="en-GB" baseline="0" dirty="0" smtClean="0"/>
          </a:p>
          <a:p>
            <a:pPr>
              <a:defRPr sz="1100"/>
            </a:pPr>
            <a:r>
              <a:rPr lang="en-GB" baseline="0" dirty="0" smtClean="0"/>
              <a:t>The Commons and the Lords are independent organisations</a:t>
            </a:r>
          </a:p>
          <a:p>
            <a:pPr>
              <a:defRPr sz="1100"/>
            </a:pPr>
            <a:endParaRPr lang="en-GB" baseline="0" dirty="0" smtClean="0"/>
          </a:p>
          <a:p>
            <a:pPr>
              <a:defRPr sz="1100"/>
            </a:pPr>
            <a:r>
              <a:rPr lang="en-GB" baseline="0" dirty="0" smtClean="0"/>
              <a:t>There is no one person in charge. Again putting the Queen to one side.</a:t>
            </a:r>
          </a:p>
          <a:p>
            <a:pPr>
              <a:defRPr sz="1100"/>
            </a:pPr>
            <a:endParaRPr lang="en-GB" baseline="0" dirty="0" smtClean="0"/>
          </a:p>
          <a:p>
            <a:pPr>
              <a:defRPr sz="1100"/>
            </a:pPr>
            <a:r>
              <a:rPr lang="en-GB" baseline="0" dirty="0" smtClean="0"/>
              <a:t>There is no common ruleset though procedures may be interlinked</a:t>
            </a:r>
          </a:p>
          <a:p>
            <a:pPr>
              <a:defRPr sz="1100"/>
            </a:pPr>
            <a:endParaRPr lang="en-GB" baseline="0" dirty="0" smtClean="0"/>
          </a:p>
          <a:p>
            <a:pPr>
              <a:defRPr sz="1100"/>
            </a:pPr>
            <a:r>
              <a:rPr lang="en-GB" baseline="0" dirty="0" smtClean="0"/>
              <a:t>So if there’s no such thing as Parliament, what’s the big building about?</a:t>
            </a:r>
          </a:p>
          <a:p>
            <a:pPr>
              <a:defRPr sz="1100"/>
            </a:pPr>
            <a:endParaRPr lang="en-GB" baseline="0" dirty="0" smtClean="0"/>
          </a:p>
          <a:p>
            <a:pPr>
              <a:defRPr sz="1100"/>
            </a:pPr>
            <a:r>
              <a:rPr lang="en-GB" baseline="0" dirty="0" smtClean="0"/>
              <a:t>Think of it as a conference centre hosting two separate but interlinked conferences and you wouldn’t be far wrong</a:t>
            </a:r>
            <a:endParaRPr dirty="0"/>
          </a:p>
          <a:p>
            <a:pPr>
              <a:lnSpc>
                <a:spcPct val="115000"/>
              </a:lnSpc>
              <a:defRPr sz="1100"/>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third and final thing you need to know is how complicated the internal structures are</a:t>
            </a:r>
          </a:p>
          <a:p>
            <a:endParaRPr lang="en-US" baseline="0" dirty="0" smtClean="0"/>
          </a:p>
          <a:p>
            <a:r>
              <a:rPr lang="en-US" baseline="0" dirty="0" smtClean="0"/>
              <a:t>The are Table Offices, Legislation Offices, Journal Offices, Vote Offices, Committee Offices</a:t>
            </a:r>
          </a:p>
          <a:p>
            <a:endParaRPr lang="en-US" baseline="0" dirty="0" smtClean="0"/>
          </a:p>
          <a:p>
            <a:r>
              <a:rPr lang="en-US" baseline="0" dirty="0" smtClean="0"/>
              <a:t>And all of this is duplicated across the two Houses</a:t>
            </a:r>
          </a:p>
          <a:p>
            <a:endParaRPr lang="en-US" baseline="0" dirty="0" smtClean="0"/>
          </a:p>
          <a:p>
            <a:r>
              <a:rPr lang="en-US" baseline="0" dirty="0" smtClean="0"/>
              <a:t>Individual offices are largely autonomous</a:t>
            </a:r>
          </a:p>
          <a:p>
            <a:endParaRPr lang="en-US" baseline="0" dirty="0" smtClean="0"/>
          </a:p>
          <a:p>
            <a:r>
              <a:rPr lang="en-US" baseline="0" dirty="0" smtClean="0"/>
              <a:t>Only one person in each House has oversight of all of them</a:t>
            </a:r>
          </a:p>
          <a:p>
            <a:endParaRPr lang="en-US" baseline="0" dirty="0" smtClean="0"/>
          </a:p>
          <a:p>
            <a:r>
              <a:rPr lang="en-US" baseline="0" dirty="0" smtClean="0"/>
              <a:t>The workflow between offices typically being facilitated by </a:t>
            </a:r>
            <a:r>
              <a:rPr lang="en-US" baseline="0" dirty="0" err="1" smtClean="0"/>
              <a:t>documsents</a:t>
            </a:r>
            <a:r>
              <a:rPr lang="en-US" baseline="0" dirty="0" smtClean="0"/>
              <a:t> being exchanged at the end of some workflow</a:t>
            </a:r>
            <a:endParaRPr lang="en-US" dirty="0"/>
          </a:p>
        </p:txBody>
      </p:sp>
    </p:spTree>
    <p:extLst>
      <p:ext uri="{BB962C8B-B14F-4D97-AF65-F5344CB8AC3E}">
        <p14:creationId xmlns:p14="http://schemas.microsoft.com/office/powerpoint/2010/main" val="817910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311708" y="992765"/>
            <a:ext cx="8520601" cy="2736901"/>
          </a:xfrm>
          <a:prstGeom prst="rect">
            <a:avLst/>
          </a:prstGeom>
        </p:spPr>
        <p:txBody>
          <a:bodyPr anchor="b"/>
          <a:lstStyle>
            <a:lvl1pPr algn="ctr">
              <a:defRPr sz="5200"/>
            </a:lvl1pPr>
          </a:lstStyle>
          <a:p>
            <a:r>
              <a:t>Title Text</a:t>
            </a:r>
          </a:p>
        </p:txBody>
      </p:sp>
      <p:sp>
        <p:nvSpPr>
          <p:cNvPr id="12" name="Body Level One…"/>
          <p:cNvSpPr txBox="1">
            <a:spLocks noGrp="1"/>
          </p:cNvSpPr>
          <p:nvPr>
            <p:ph type="body" sz="quarter" idx="1"/>
          </p:nvPr>
        </p:nvSpPr>
        <p:spPr>
          <a:xfrm>
            <a:off x="311699" y="3778832"/>
            <a:ext cx="8520602" cy="1056901"/>
          </a:xfrm>
          <a:prstGeom prst="rect">
            <a:avLst/>
          </a:prstGeom>
        </p:spPr>
        <p:txBody>
          <a:bodyPr/>
          <a:lstStyle>
            <a:lvl1pPr algn="ctr">
              <a:lnSpc>
                <a:spcPct val="100000"/>
              </a:lnSpc>
              <a:spcBef>
                <a:spcPts val="0"/>
              </a:spcBef>
              <a:buClrTx/>
              <a:buSzTx/>
              <a:buNone/>
              <a:defRPr sz="2800"/>
            </a:lvl1pPr>
            <a:lvl2pPr algn="ctr">
              <a:lnSpc>
                <a:spcPct val="100000"/>
              </a:lnSpc>
              <a:spcBef>
                <a:spcPts val="0"/>
              </a:spcBef>
              <a:buClrTx/>
              <a:buSzTx/>
              <a:buNone/>
              <a:defRPr sz="2800"/>
            </a:lvl2pPr>
            <a:lvl3pPr algn="ctr">
              <a:lnSpc>
                <a:spcPct val="100000"/>
              </a:lnSpc>
              <a:spcBef>
                <a:spcPts val="0"/>
              </a:spcBef>
              <a:buClrTx/>
              <a:buSzTx/>
              <a:buNone/>
              <a:defRPr sz="2800"/>
            </a:lvl3pPr>
            <a:lvl4pPr algn="ctr">
              <a:lnSpc>
                <a:spcPct val="100000"/>
              </a:lnSpc>
              <a:spcBef>
                <a:spcPts val="0"/>
              </a:spcBef>
              <a:buClrTx/>
              <a:buSzTx/>
              <a:buNone/>
              <a:defRPr sz="2800"/>
            </a:lvl4pPr>
            <a:lvl5pPr algn="ctr">
              <a:lnSpc>
                <a:spcPct val="100000"/>
              </a:lnSpc>
              <a:spcBef>
                <a:spcPts val="0"/>
              </a:spcBef>
              <a:buClrTx/>
              <a:buSzTx/>
              <a:buNone/>
              <a:defRPr sz="2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ig number">
    <p:spTree>
      <p:nvGrpSpPr>
        <p:cNvPr id="1" name=""/>
        <p:cNvGrpSpPr/>
        <p:nvPr/>
      </p:nvGrpSpPr>
      <p:grpSpPr>
        <a:xfrm>
          <a:off x="0" y="0"/>
          <a:ext cx="0" cy="0"/>
          <a:chOff x="0" y="0"/>
          <a:chExt cx="0" cy="0"/>
        </a:xfrm>
      </p:grpSpPr>
      <p:sp>
        <p:nvSpPr>
          <p:cNvPr id="91" name="Title Text"/>
          <p:cNvSpPr txBox="1">
            <a:spLocks noGrp="1"/>
          </p:cNvSpPr>
          <p:nvPr>
            <p:ph type="title"/>
          </p:nvPr>
        </p:nvSpPr>
        <p:spPr>
          <a:xfrm>
            <a:off x="311699" y="1474833"/>
            <a:ext cx="8520602" cy="2618101"/>
          </a:xfrm>
          <a:prstGeom prst="rect">
            <a:avLst/>
          </a:prstGeom>
        </p:spPr>
        <p:txBody>
          <a:bodyPr anchor="b"/>
          <a:lstStyle>
            <a:lvl1pPr algn="ctr">
              <a:defRPr sz="12000"/>
            </a:lvl1pPr>
          </a:lstStyle>
          <a:p>
            <a:r>
              <a:t>Title Text</a:t>
            </a:r>
          </a:p>
        </p:txBody>
      </p:sp>
      <p:sp>
        <p:nvSpPr>
          <p:cNvPr id="92" name="Body Level One…"/>
          <p:cNvSpPr txBox="1">
            <a:spLocks noGrp="1"/>
          </p:cNvSpPr>
          <p:nvPr>
            <p:ph type="body" sz="half" idx="1"/>
          </p:nvPr>
        </p:nvSpPr>
        <p:spPr>
          <a:xfrm>
            <a:off x="311699" y="4202965"/>
            <a:ext cx="8520602" cy="1734301"/>
          </a:xfrm>
          <a:prstGeom prst="rect">
            <a:avLst/>
          </a:prstGeom>
        </p:spPr>
        <p:txBody>
          <a:bodyPr/>
          <a:lstStyle>
            <a:lvl1pPr algn="ctr"/>
            <a:lvl2pPr algn="ctr"/>
            <a:lvl3pPr algn="ctr"/>
            <a:lvl4pPr algn="ctr"/>
            <a:lvl5pPr algn="ct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over">
    <p:bg>
      <p:bgPr>
        <a:solidFill>
          <a:srgbClr val="00A2E0"/>
        </a:solidFill>
        <a:effectLst/>
      </p:bgPr>
    </p:bg>
    <p:spTree>
      <p:nvGrpSpPr>
        <p:cNvPr id="1" name=""/>
        <p:cNvGrpSpPr/>
        <p:nvPr/>
      </p:nvGrpSpPr>
      <p:grpSpPr>
        <a:xfrm>
          <a:off x="0" y="0"/>
          <a:ext cx="0" cy="0"/>
          <a:chOff x="0" y="0"/>
          <a:chExt cx="0" cy="0"/>
        </a:xfrm>
      </p:grpSpPr>
      <p:sp>
        <p:nvSpPr>
          <p:cNvPr id="107" name="Shape 55"/>
          <p:cNvSpPr/>
          <p:nvPr/>
        </p:nvSpPr>
        <p:spPr>
          <a:xfrm>
            <a:off x="0" y="5584447"/>
            <a:ext cx="9144000" cy="1291501"/>
          </a:xfrm>
          <a:prstGeom prst="rect">
            <a:avLst/>
          </a:prstGeom>
          <a:solidFill>
            <a:srgbClr val="FFFFFF"/>
          </a:solidFill>
          <a:ln w="12700">
            <a:miter lim="400000"/>
          </a:ln>
        </p:spPr>
        <p:txBody>
          <a:bodyPr lIns="45719" rIns="45719" anchor="ctr"/>
          <a:lstStyle/>
          <a:p>
            <a:pPr>
              <a:defRPr>
                <a:solidFill>
                  <a:srgbClr val="FFFFFF"/>
                </a:solidFill>
                <a:latin typeface="Courier New"/>
                <a:ea typeface="Courier New"/>
                <a:cs typeface="Courier New"/>
                <a:sym typeface="Courier New"/>
              </a:defRPr>
            </a:pPr>
            <a:endParaRPr/>
          </a:p>
        </p:txBody>
      </p:sp>
      <p:pic>
        <p:nvPicPr>
          <p:cNvPr id="108" name="Shape 56" descr="Shape 56"/>
          <p:cNvPicPr>
            <a:picLocks noChangeAspect="1"/>
          </p:cNvPicPr>
          <p:nvPr/>
        </p:nvPicPr>
        <p:blipFill>
          <a:blip r:embed="rId2">
            <a:extLst/>
          </a:blip>
          <a:stretch>
            <a:fillRect/>
          </a:stretch>
        </p:blipFill>
        <p:spPr>
          <a:xfrm>
            <a:off x="6509008" y="5948090"/>
            <a:ext cx="2089201" cy="861900"/>
          </a:xfrm>
          <a:prstGeom prst="rect">
            <a:avLst/>
          </a:prstGeom>
          <a:ln w="12700">
            <a:miter lim="400000"/>
          </a:ln>
        </p:spPr>
      </p:pic>
      <p:sp>
        <p:nvSpPr>
          <p:cNvPr id="109" name="Title Text"/>
          <p:cNvSpPr txBox="1">
            <a:spLocks noGrp="1"/>
          </p:cNvSpPr>
          <p:nvPr>
            <p:ph type="title"/>
          </p:nvPr>
        </p:nvSpPr>
        <p:spPr>
          <a:xfrm>
            <a:off x="579696" y="3613189"/>
            <a:ext cx="4270802" cy="1953301"/>
          </a:xfrm>
          <a:prstGeom prst="rect">
            <a:avLst/>
          </a:prstGeom>
        </p:spPr>
        <p:txBody>
          <a:bodyPr lIns="58925" tIns="58925" rIns="58925" bIns="58925"/>
          <a:lstStyle>
            <a:lvl1pPr>
              <a:lnSpc>
                <a:spcPct val="95000"/>
              </a:lnSpc>
              <a:spcBef>
                <a:spcPts val="1000"/>
              </a:spcBef>
              <a:defRPr sz="3200">
                <a:solidFill>
                  <a:srgbClr val="FFFFFF"/>
                </a:solidFill>
                <a:latin typeface="Courier New"/>
                <a:ea typeface="Courier New"/>
                <a:cs typeface="Courier New"/>
                <a:sym typeface="Courier New"/>
              </a:defRPr>
            </a:lvl1pPr>
          </a:lstStyle>
          <a:p>
            <a:r>
              <a:t>Title Text</a:t>
            </a:r>
          </a:p>
        </p:txBody>
      </p:sp>
      <p:grpSp>
        <p:nvGrpSpPr>
          <p:cNvPr id="209" name="Shape 58"/>
          <p:cNvGrpSpPr/>
          <p:nvPr/>
        </p:nvGrpSpPr>
        <p:grpSpPr>
          <a:xfrm>
            <a:off x="4770333" y="1550768"/>
            <a:ext cx="4453873" cy="3486629"/>
            <a:chOff x="0" y="0"/>
            <a:chExt cx="4453871" cy="3486628"/>
          </a:xfrm>
        </p:grpSpPr>
        <p:grpSp>
          <p:nvGrpSpPr>
            <p:cNvPr id="207" name="Shape 59"/>
            <p:cNvGrpSpPr/>
            <p:nvPr/>
          </p:nvGrpSpPr>
          <p:grpSpPr>
            <a:xfrm>
              <a:off x="1269" y="0"/>
              <a:ext cx="3852438" cy="3486629"/>
              <a:chOff x="0" y="0"/>
              <a:chExt cx="3852436" cy="3486628"/>
            </a:xfrm>
          </p:grpSpPr>
          <p:sp>
            <p:nvSpPr>
              <p:cNvPr id="110" name="Shape 60"/>
              <p:cNvSpPr/>
              <p:nvPr/>
            </p:nvSpPr>
            <p:spPr>
              <a:xfrm>
                <a:off x="3262622" y="884722"/>
                <a:ext cx="449206" cy="449207"/>
              </a:xfrm>
              <a:prstGeom prst="rect">
                <a:avLst/>
              </a:pr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11" name="Shape 61"/>
              <p:cNvSpPr/>
              <p:nvPr/>
            </p:nvSpPr>
            <p:spPr>
              <a:xfrm>
                <a:off x="3289998" y="912097"/>
                <a:ext cx="393211" cy="394456"/>
              </a:xfrm>
              <a:custGeom>
                <a:avLst/>
                <a:gdLst/>
                <a:ahLst/>
                <a:cxnLst>
                  <a:cxn ang="0">
                    <a:pos x="wd2" y="hd2"/>
                  </a:cxn>
                  <a:cxn ang="5400000">
                    <a:pos x="wd2" y="hd2"/>
                  </a:cxn>
                  <a:cxn ang="10800000">
                    <a:pos x="wd2" y="hd2"/>
                  </a:cxn>
                  <a:cxn ang="16200000">
                    <a:pos x="wd2" y="hd2"/>
                  </a:cxn>
                </a:cxnLst>
                <a:rect l="0" t="0" r="r" b="b"/>
                <a:pathLst>
                  <a:path w="21600" h="21600" extrusionOk="0">
                    <a:moveTo>
                      <a:pt x="10817" y="0"/>
                    </a:moveTo>
                    <a:lnTo>
                      <a:pt x="10271" y="0"/>
                    </a:lnTo>
                    <a:lnTo>
                      <a:pt x="9691" y="68"/>
                    </a:lnTo>
                    <a:lnTo>
                      <a:pt x="9179" y="103"/>
                    </a:lnTo>
                    <a:lnTo>
                      <a:pt x="8633" y="239"/>
                    </a:lnTo>
                    <a:lnTo>
                      <a:pt x="8121" y="342"/>
                    </a:lnTo>
                    <a:lnTo>
                      <a:pt x="7609" y="478"/>
                    </a:lnTo>
                    <a:lnTo>
                      <a:pt x="7098" y="649"/>
                    </a:lnTo>
                    <a:lnTo>
                      <a:pt x="6620" y="854"/>
                    </a:lnTo>
                    <a:lnTo>
                      <a:pt x="6142" y="1094"/>
                    </a:lnTo>
                    <a:lnTo>
                      <a:pt x="5664" y="1299"/>
                    </a:lnTo>
                    <a:lnTo>
                      <a:pt x="4777" y="1846"/>
                    </a:lnTo>
                    <a:lnTo>
                      <a:pt x="4368" y="2119"/>
                    </a:lnTo>
                    <a:lnTo>
                      <a:pt x="3549" y="2803"/>
                    </a:lnTo>
                    <a:lnTo>
                      <a:pt x="3208" y="3178"/>
                    </a:lnTo>
                    <a:lnTo>
                      <a:pt x="2832" y="3554"/>
                    </a:lnTo>
                    <a:lnTo>
                      <a:pt x="2491" y="3965"/>
                    </a:lnTo>
                    <a:lnTo>
                      <a:pt x="2150" y="4341"/>
                    </a:lnTo>
                    <a:lnTo>
                      <a:pt x="1877" y="4751"/>
                    </a:lnTo>
                    <a:lnTo>
                      <a:pt x="1331" y="5639"/>
                    </a:lnTo>
                    <a:lnTo>
                      <a:pt x="1092" y="6118"/>
                    </a:lnTo>
                    <a:lnTo>
                      <a:pt x="853" y="6630"/>
                    </a:lnTo>
                    <a:lnTo>
                      <a:pt x="717" y="7109"/>
                    </a:lnTo>
                    <a:lnTo>
                      <a:pt x="512" y="7587"/>
                    </a:lnTo>
                    <a:lnTo>
                      <a:pt x="375" y="8100"/>
                    </a:lnTo>
                    <a:lnTo>
                      <a:pt x="273" y="8647"/>
                    </a:lnTo>
                    <a:lnTo>
                      <a:pt x="136" y="9159"/>
                    </a:lnTo>
                    <a:lnTo>
                      <a:pt x="102" y="9672"/>
                    </a:lnTo>
                    <a:lnTo>
                      <a:pt x="68" y="10253"/>
                    </a:lnTo>
                    <a:lnTo>
                      <a:pt x="0" y="10766"/>
                    </a:lnTo>
                    <a:lnTo>
                      <a:pt x="68" y="11347"/>
                    </a:lnTo>
                    <a:lnTo>
                      <a:pt x="136" y="12441"/>
                    </a:lnTo>
                    <a:lnTo>
                      <a:pt x="273" y="12953"/>
                    </a:lnTo>
                    <a:lnTo>
                      <a:pt x="375" y="13466"/>
                    </a:lnTo>
                    <a:lnTo>
                      <a:pt x="512" y="14013"/>
                    </a:lnTo>
                    <a:lnTo>
                      <a:pt x="717" y="14491"/>
                    </a:lnTo>
                    <a:lnTo>
                      <a:pt x="853" y="14970"/>
                    </a:lnTo>
                    <a:lnTo>
                      <a:pt x="1092" y="15448"/>
                    </a:lnTo>
                    <a:lnTo>
                      <a:pt x="1331" y="15961"/>
                    </a:lnTo>
                    <a:lnTo>
                      <a:pt x="1877" y="16849"/>
                    </a:lnTo>
                    <a:lnTo>
                      <a:pt x="2150" y="17225"/>
                    </a:lnTo>
                    <a:lnTo>
                      <a:pt x="2832" y="18046"/>
                    </a:lnTo>
                    <a:lnTo>
                      <a:pt x="3549" y="18763"/>
                    </a:lnTo>
                    <a:lnTo>
                      <a:pt x="3958" y="19139"/>
                    </a:lnTo>
                    <a:lnTo>
                      <a:pt x="4777" y="19754"/>
                    </a:lnTo>
                    <a:lnTo>
                      <a:pt x="5664" y="20301"/>
                    </a:lnTo>
                    <a:lnTo>
                      <a:pt x="6142" y="20506"/>
                    </a:lnTo>
                    <a:lnTo>
                      <a:pt x="6620" y="20746"/>
                    </a:lnTo>
                    <a:lnTo>
                      <a:pt x="7098" y="20951"/>
                    </a:lnTo>
                    <a:lnTo>
                      <a:pt x="7609" y="21122"/>
                    </a:lnTo>
                    <a:lnTo>
                      <a:pt x="8121" y="21224"/>
                    </a:lnTo>
                    <a:lnTo>
                      <a:pt x="8633" y="21361"/>
                    </a:lnTo>
                    <a:lnTo>
                      <a:pt x="9179" y="21463"/>
                    </a:lnTo>
                    <a:lnTo>
                      <a:pt x="9691" y="21532"/>
                    </a:lnTo>
                    <a:lnTo>
                      <a:pt x="10271" y="21566"/>
                    </a:lnTo>
                    <a:lnTo>
                      <a:pt x="10817" y="21600"/>
                    </a:lnTo>
                    <a:lnTo>
                      <a:pt x="11909" y="21532"/>
                    </a:lnTo>
                    <a:lnTo>
                      <a:pt x="12421" y="21463"/>
                    </a:lnTo>
                    <a:lnTo>
                      <a:pt x="12967" y="21361"/>
                    </a:lnTo>
                    <a:lnTo>
                      <a:pt x="13479" y="21224"/>
                    </a:lnTo>
                    <a:lnTo>
                      <a:pt x="14025" y="21122"/>
                    </a:lnTo>
                    <a:lnTo>
                      <a:pt x="14502" y="20951"/>
                    </a:lnTo>
                    <a:lnTo>
                      <a:pt x="15014" y="20746"/>
                    </a:lnTo>
                    <a:lnTo>
                      <a:pt x="15458" y="20506"/>
                    </a:lnTo>
                    <a:lnTo>
                      <a:pt x="15936" y="20267"/>
                    </a:lnTo>
                    <a:lnTo>
                      <a:pt x="16379" y="20028"/>
                    </a:lnTo>
                    <a:lnTo>
                      <a:pt x="16823" y="19754"/>
                    </a:lnTo>
                    <a:lnTo>
                      <a:pt x="17232" y="19447"/>
                    </a:lnTo>
                    <a:lnTo>
                      <a:pt x="17676" y="19139"/>
                    </a:lnTo>
                    <a:lnTo>
                      <a:pt x="18051" y="18763"/>
                    </a:lnTo>
                    <a:lnTo>
                      <a:pt x="18461" y="18422"/>
                    </a:lnTo>
                    <a:lnTo>
                      <a:pt x="18768" y="18046"/>
                    </a:lnTo>
                    <a:lnTo>
                      <a:pt x="19143" y="17635"/>
                    </a:lnTo>
                    <a:lnTo>
                      <a:pt x="19450" y="17225"/>
                    </a:lnTo>
                    <a:lnTo>
                      <a:pt x="19723" y="16849"/>
                    </a:lnTo>
                    <a:lnTo>
                      <a:pt x="20030" y="16405"/>
                    </a:lnTo>
                    <a:lnTo>
                      <a:pt x="20303" y="15961"/>
                    </a:lnTo>
                    <a:lnTo>
                      <a:pt x="20542" y="15448"/>
                    </a:lnTo>
                    <a:lnTo>
                      <a:pt x="20952" y="14491"/>
                    </a:lnTo>
                    <a:lnTo>
                      <a:pt x="21122" y="14013"/>
                    </a:lnTo>
                    <a:lnTo>
                      <a:pt x="21259" y="13466"/>
                    </a:lnTo>
                    <a:lnTo>
                      <a:pt x="21395" y="12953"/>
                    </a:lnTo>
                    <a:lnTo>
                      <a:pt x="21464" y="12441"/>
                    </a:lnTo>
                    <a:lnTo>
                      <a:pt x="21566" y="11894"/>
                    </a:lnTo>
                    <a:lnTo>
                      <a:pt x="21600" y="11347"/>
                    </a:lnTo>
                    <a:lnTo>
                      <a:pt x="21600" y="10253"/>
                    </a:lnTo>
                    <a:lnTo>
                      <a:pt x="21566" y="9672"/>
                    </a:lnTo>
                    <a:lnTo>
                      <a:pt x="21464" y="9159"/>
                    </a:lnTo>
                    <a:lnTo>
                      <a:pt x="21395" y="8647"/>
                    </a:lnTo>
                    <a:lnTo>
                      <a:pt x="21259" y="8100"/>
                    </a:lnTo>
                    <a:lnTo>
                      <a:pt x="21122" y="7587"/>
                    </a:lnTo>
                    <a:lnTo>
                      <a:pt x="20952" y="7109"/>
                    </a:lnTo>
                    <a:lnTo>
                      <a:pt x="20747" y="6630"/>
                    </a:lnTo>
                    <a:lnTo>
                      <a:pt x="20542" y="6118"/>
                    </a:lnTo>
                    <a:lnTo>
                      <a:pt x="20303" y="5639"/>
                    </a:lnTo>
                    <a:lnTo>
                      <a:pt x="20030" y="5195"/>
                    </a:lnTo>
                    <a:lnTo>
                      <a:pt x="19723" y="4751"/>
                    </a:lnTo>
                    <a:lnTo>
                      <a:pt x="19450" y="4341"/>
                    </a:lnTo>
                    <a:lnTo>
                      <a:pt x="19143" y="3965"/>
                    </a:lnTo>
                    <a:lnTo>
                      <a:pt x="18768" y="3554"/>
                    </a:lnTo>
                    <a:lnTo>
                      <a:pt x="18461" y="3178"/>
                    </a:lnTo>
                    <a:lnTo>
                      <a:pt x="18051" y="2803"/>
                    </a:lnTo>
                    <a:lnTo>
                      <a:pt x="17676" y="2461"/>
                    </a:lnTo>
                    <a:lnTo>
                      <a:pt x="17232" y="2119"/>
                    </a:lnTo>
                    <a:lnTo>
                      <a:pt x="16823" y="1846"/>
                    </a:lnTo>
                    <a:lnTo>
                      <a:pt x="15936" y="1299"/>
                    </a:lnTo>
                    <a:lnTo>
                      <a:pt x="15458" y="1094"/>
                    </a:lnTo>
                    <a:lnTo>
                      <a:pt x="15014" y="854"/>
                    </a:lnTo>
                    <a:lnTo>
                      <a:pt x="14502" y="649"/>
                    </a:lnTo>
                    <a:lnTo>
                      <a:pt x="14025" y="478"/>
                    </a:lnTo>
                    <a:lnTo>
                      <a:pt x="13479" y="342"/>
                    </a:lnTo>
                    <a:lnTo>
                      <a:pt x="12967" y="239"/>
                    </a:lnTo>
                    <a:lnTo>
                      <a:pt x="12421" y="103"/>
                    </a:lnTo>
                    <a:lnTo>
                      <a:pt x="11909" y="68"/>
                    </a:lnTo>
                    <a:lnTo>
                      <a:pt x="11363" y="0"/>
                    </a:lnTo>
                    <a:lnTo>
                      <a:pt x="10817" y="0"/>
                    </a:lnTo>
                    <a:close/>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12" name="Shape 62"/>
              <p:cNvSpPr/>
              <p:nvPr/>
            </p:nvSpPr>
            <p:spPr>
              <a:xfrm>
                <a:off x="3780266" y="813794"/>
                <a:ext cx="1" cy="589816"/>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13" name="Shape 63"/>
              <p:cNvSpPr/>
              <p:nvPr/>
            </p:nvSpPr>
            <p:spPr>
              <a:xfrm flipV="1">
                <a:off x="3194184" y="813797"/>
                <a:ext cx="1" cy="589814"/>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14" name="Shape 64"/>
              <p:cNvSpPr/>
              <p:nvPr/>
            </p:nvSpPr>
            <p:spPr>
              <a:xfrm flipV="1">
                <a:off x="3780266" y="589816"/>
                <a:ext cx="1" cy="14061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15" name="Shape 65"/>
              <p:cNvSpPr/>
              <p:nvPr/>
            </p:nvSpPr>
            <p:spPr>
              <a:xfrm>
                <a:off x="3194184" y="589815"/>
                <a:ext cx="1" cy="14061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16" name="Shape 66"/>
              <p:cNvSpPr/>
              <p:nvPr/>
            </p:nvSpPr>
            <p:spPr>
              <a:xfrm flipV="1">
                <a:off x="3852436" y="730425"/>
                <a:ext cx="1" cy="757802"/>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17" name="Shape 67"/>
              <p:cNvSpPr/>
              <p:nvPr/>
            </p:nvSpPr>
            <p:spPr>
              <a:xfrm>
                <a:off x="3122011" y="730424"/>
                <a:ext cx="1" cy="757802"/>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18" name="Shape 68"/>
              <p:cNvSpPr/>
              <p:nvPr/>
            </p:nvSpPr>
            <p:spPr>
              <a:xfrm>
                <a:off x="3486602" y="1011645"/>
                <a:ext cx="93327" cy="2252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2377"/>
                    </a:lnTo>
                    <a:lnTo>
                      <a:pt x="288" y="12615"/>
                    </a:lnTo>
                    <a:lnTo>
                      <a:pt x="720" y="12853"/>
                    </a:lnTo>
                    <a:lnTo>
                      <a:pt x="1008" y="13091"/>
                    </a:lnTo>
                    <a:lnTo>
                      <a:pt x="2160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19" name="Shape 69"/>
              <p:cNvSpPr/>
              <p:nvPr/>
            </p:nvSpPr>
            <p:spPr>
              <a:xfrm>
                <a:off x="3382077" y="472847"/>
                <a:ext cx="21029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0" name="Shape 70"/>
              <p:cNvSpPr/>
              <p:nvPr/>
            </p:nvSpPr>
            <p:spPr>
              <a:xfrm>
                <a:off x="3237735" y="82126"/>
                <a:ext cx="250112" cy="52635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564" y="12532"/>
                    </a:lnTo>
                    <a:lnTo>
                      <a:pt x="9457" y="12659"/>
                    </a:lnTo>
                    <a:lnTo>
                      <a:pt x="9457" y="15996"/>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21" name="Shape 71"/>
              <p:cNvSpPr/>
              <p:nvPr/>
            </p:nvSpPr>
            <p:spPr>
              <a:xfrm>
                <a:off x="3486602" y="0"/>
                <a:ext cx="250113" cy="60848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2197" y="16746"/>
                    </a:lnTo>
                    <a:lnTo>
                      <a:pt x="12197" y="13944"/>
                    </a:lnTo>
                    <a:lnTo>
                      <a:pt x="12143" y="13856"/>
                    </a:lnTo>
                    <a:lnTo>
                      <a:pt x="12090" y="13745"/>
                    </a:lnTo>
                    <a:lnTo>
                      <a:pt x="0" y="2890"/>
                    </a:lnTo>
                    <a:lnTo>
                      <a:pt x="0" y="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22" name="Shape 72"/>
              <p:cNvSpPr/>
              <p:nvPr/>
            </p:nvSpPr>
            <p:spPr>
              <a:xfrm flipH="1" flipV="1">
                <a:off x="3382079" y="390721"/>
                <a:ext cx="21029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3" name="Shape 73"/>
              <p:cNvSpPr/>
              <p:nvPr/>
            </p:nvSpPr>
            <p:spPr>
              <a:xfrm flipV="1">
                <a:off x="3194183" y="1496936"/>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4" name="Shape 74"/>
              <p:cNvSpPr/>
              <p:nvPr/>
            </p:nvSpPr>
            <p:spPr>
              <a:xfrm flipV="1">
                <a:off x="3250178" y="1496936"/>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5" name="Shape 75"/>
              <p:cNvSpPr/>
              <p:nvPr/>
            </p:nvSpPr>
            <p:spPr>
              <a:xfrm flipH="1">
                <a:off x="3781535" y="1496935"/>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6" name="Shape 76"/>
              <p:cNvSpPr/>
              <p:nvPr/>
            </p:nvSpPr>
            <p:spPr>
              <a:xfrm flipH="1">
                <a:off x="3725540" y="1496935"/>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7" name="Shape 77"/>
              <p:cNvSpPr/>
              <p:nvPr/>
            </p:nvSpPr>
            <p:spPr>
              <a:xfrm flipV="1">
                <a:off x="3598592" y="1628835"/>
                <a:ext cx="1" cy="1857794"/>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8" name="Shape 78"/>
              <p:cNvSpPr/>
              <p:nvPr/>
            </p:nvSpPr>
            <p:spPr>
              <a:xfrm flipV="1">
                <a:off x="3487846" y="1713450"/>
                <a:ext cx="1" cy="1773179"/>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9" name="Shape 79"/>
              <p:cNvSpPr/>
              <p:nvPr/>
            </p:nvSpPr>
            <p:spPr>
              <a:xfrm flipV="1">
                <a:off x="3374612" y="1628835"/>
                <a:ext cx="1" cy="1857794"/>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30" name="Shape 80"/>
              <p:cNvSpPr/>
              <p:nvPr/>
            </p:nvSpPr>
            <p:spPr>
              <a:xfrm>
                <a:off x="3350969" y="518887"/>
                <a:ext cx="75907" cy="3235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522" y="2908"/>
                    </a:lnTo>
                    <a:lnTo>
                      <a:pt x="12995" y="2077"/>
                    </a:lnTo>
                    <a:lnTo>
                      <a:pt x="12293" y="1246"/>
                    </a:lnTo>
                    <a:lnTo>
                      <a:pt x="11766" y="831"/>
                    </a:lnTo>
                    <a:lnTo>
                      <a:pt x="10888" y="0"/>
                    </a:lnTo>
                    <a:lnTo>
                      <a:pt x="10010" y="831"/>
                    </a:lnTo>
                    <a:lnTo>
                      <a:pt x="9483" y="1246"/>
                    </a:lnTo>
                    <a:lnTo>
                      <a:pt x="8605" y="2077"/>
                    </a:lnTo>
                    <a:lnTo>
                      <a:pt x="7902" y="2908"/>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31" name="Shape 81"/>
              <p:cNvSpPr/>
              <p:nvPr/>
            </p:nvSpPr>
            <p:spPr>
              <a:xfrm>
                <a:off x="3449272" y="576128"/>
                <a:ext cx="75906" cy="3235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745" y="2492"/>
                    </a:lnTo>
                    <a:lnTo>
                      <a:pt x="11603" y="0"/>
                    </a:lnTo>
                    <a:lnTo>
                      <a:pt x="9997" y="0"/>
                    </a:lnTo>
                    <a:lnTo>
                      <a:pt x="8569" y="1662"/>
                    </a:lnTo>
                    <a:lnTo>
                      <a:pt x="8033" y="2492"/>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32" name="Shape 82"/>
              <p:cNvSpPr/>
              <p:nvPr/>
            </p:nvSpPr>
            <p:spPr>
              <a:xfrm>
                <a:off x="3547575" y="518887"/>
                <a:ext cx="75906" cy="3235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633" y="2908"/>
                    </a:lnTo>
                    <a:lnTo>
                      <a:pt x="12216" y="1246"/>
                    </a:lnTo>
                    <a:lnTo>
                      <a:pt x="11508" y="831"/>
                    </a:lnTo>
                    <a:lnTo>
                      <a:pt x="10623" y="0"/>
                    </a:lnTo>
                    <a:lnTo>
                      <a:pt x="10092" y="831"/>
                    </a:lnTo>
                    <a:lnTo>
                      <a:pt x="9207" y="1246"/>
                    </a:lnTo>
                    <a:lnTo>
                      <a:pt x="8675" y="2077"/>
                    </a:lnTo>
                    <a:lnTo>
                      <a:pt x="7967" y="2908"/>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33" name="Shape 83"/>
              <p:cNvSpPr/>
              <p:nvPr/>
            </p:nvSpPr>
            <p:spPr>
              <a:xfrm>
                <a:off x="3156853" y="773975"/>
                <a:ext cx="661988"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34" name="Shape 84"/>
              <p:cNvSpPr/>
              <p:nvPr/>
            </p:nvSpPr>
            <p:spPr>
              <a:xfrm>
                <a:off x="3156853" y="1445917"/>
                <a:ext cx="661987"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35" name="Shape 85"/>
              <p:cNvSpPr/>
              <p:nvPr/>
            </p:nvSpPr>
            <p:spPr>
              <a:xfrm flipH="1">
                <a:off x="3053598"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36" name="Shape 86"/>
              <p:cNvSpPr/>
              <p:nvPr/>
            </p:nvSpPr>
            <p:spPr>
              <a:xfrm flipH="1">
                <a:off x="2996358"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37" name="Shape 87"/>
              <p:cNvSpPr/>
              <p:nvPr/>
            </p:nvSpPr>
            <p:spPr>
              <a:xfrm flipH="1">
                <a:off x="2650433"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38" name="Shape 88"/>
              <p:cNvSpPr/>
              <p:nvPr/>
            </p:nvSpPr>
            <p:spPr>
              <a:xfrm flipH="1">
                <a:off x="2593192"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39" name="Shape 89"/>
              <p:cNvSpPr/>
              <p:nvPr/>
            </p:nvSpPr>
            <p:spPr>
              <a:xfrm>
                <a:off x="2679027" y="2905522"/>
                <a:ext cx="28744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0" name="Shape 90"/>
              <p:cNvSpPr/>
              <p:nvPr/>
            </p:nvSpPr>
            <p:spPr>
              <a:xfrm>
                <a:off x="2679027" y="2789799"/>
                <a:ext cx="28744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1" name="Shape 91"/>
              <p:cNvSpPr/>
              <p:nvPr/>
            </p:nvSpPr>
            <p:spPr>
              <a:xfrm>
                <a:off x="2679027" y="2472494"/>
                <a:ext cx="28744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2" name="Shape 92"/>
              <p:cNvSpPr/>
              <p:nvPr/>
            </p:nvSpPr>
            <p:spPr>
              <a:xfrm>
                <a:off x="2679027" y="2358014"/>
                <a:ext cx="28744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3" name="Shape 93"/>
              <p:cNvSpPr/>
              <p:nvPr/>
            </p:nvSpPr>
            <p:spPr>
              <a:xfrm>
                <a:off x="2679027" y="1983468"/>
                <a:ext cx="28744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4" name="Shape 94"/>
              <p:cNvSpPr/>
              <p:nvPr/>
            </p:nvSpPr>
            <p:spPr>
              <a:xfrm>
                <a:off x="2160137" y="2905522"/>
                <a:ext cx="403165"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5" name="Shape 95"/>
              <p:cNvSpPr/>
              <p:nvPr/>
            </p:nvSpPr>
            <p:spPr>
              <a:xfrm>
                <a:off x="2160137" y="2789799"/>
                <a:ext cx="403165"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6" name="Shape 96"/>
              <p:cNvSpPr/>
              <p:nvPr/>
            </p:nvSpPr>
            <p:spPr>
              <a:xfrm>
                <a:off x="2160137" y="2472494"/>
                <a:ext cx="403165"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7" name="Shape 97"/>
              <p:cNvSpPr/>
              <p:nvPr/>
            </p:nvSpPr>
            <p:spPr>
              <a:xfrm>
                <a:off x="2160137" y="2358014"/>
                <a:ext cx="403165"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8" name="Shape 98"/>
              <p:cNvSpPr/>
              <p:nvPr/>
            </p:nvSpPr>
            <p:spPr>
              <a:xfrm>
                <a:off x="2160137" y="1983468"/>
                <a:ext cx="403165"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9" name="Shape 99"/>
              <p:cNvSpPr/>
              <p:nvPr/>
            </p:nvSpPr>
            <p:spPr>
              <a:xfrm flipH="1">
                <a:off x="2131544"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0" name="Shape 100"/>
              <p:cNvSpPr/>
              <p:nvPr/>
            </p:nvSpPr>
            <p:spPr>
              <a:xfrm flipH="1">
                <a:off x="2074305"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1" name="Shape 101"/>
              <p:cNvSpPr/>
              <p:nvPr/>
            </p:nvSpPr>
            <p:spPr>
              <a:xfrm flipH="1">
                <a:off x="1728379"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2" name="Shape 102"/>
              <p:cNvSpPr/>
              <p:nvPr/>
            </p:nvSpPr>
            <p:spPr>
              <a:xfrm flipH="1">
                <a:off x="1671140"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3" name="Shape 103"/>
              <p:cNvSpPr/>
              <p:nvPr/>
            </p:nvSpPr>
            <p:spPr>
              <a:xfrm flipH="1">
                <a:off x="1383700"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4" name="Shape 104"/>
              <p:cNvSpPr/>
              <p:nvPr/>
            </p:nvSpPr>
            <p:spPr>
              <a:xfrm flipH="1">
                <a:off x="1325215"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5" name="Shape 105"/>
              <p:cNvSpPr/>
              <p:nvPr/>
            </p:nvSpPr>
            <p:spPr>
              <a:xfrm flipH="1">
                <a:off x="1037774"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6" name="Shape 106"/>
              <p:cNvSpPr/>
              <p:nvPr/>
            </p:nvSpPr>
            <p:spPr>
              <a:xfrm flipH="1">
                <a:off x="979290"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7" name="Shape 107"/>
              <p:cNvSpPr/>
              <p:nvPr/>
            </p:nvSpPr>
            <p:spPr>
              <a:xfrm flipH="1">
                <a:off x="690604"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8" name="Shape 108"/>
              <p:cNvSpPr/>
              <p:nvPr/>
            </p:nvSpPr>
            <p:spPr>
              <a:xfrm flipH="1">
                <a:off x="633365"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9" name="Shape 109"/>
              <p:cNvSpPr/>
              <p:nvPr/>
            </p:nvSpPr>
            <p:spPr>
              <a:xfrm flipH="1">
                <a:off x="345924"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0" name="Shape 110"/>
              <p:cNvSpPr/>
              <p:nvPr/>
            </p:nvSpPr>
            <p:spPr>
              <a:xfrm flipH="1">
                <a:off x="288684"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1" name="Shape 111"/>
              <p:cNvSpPr/>
              <p:nvPr/>
            </p:nvSpPr>
            <p:spPr>
              <a:xfrm>
                <a:off x="1755730" y="2905522"/>
                <a:ext cx="288686"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2" name="Shape 112"/>
              <p:cNvSpPr/>
              <p:nvPr/>
            </p:nvSpPr>
            <p:spPr>
              <a:xfrm>
                <a:off x="1755730" y="2789799"/>
                <a:ext cx="288686"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3" name="Shape 113"/>
              <p:cNvSpPr/>
              <p:nvPr/>
            </p:nvSpPr>
            <p:spPr>
              <a:xfrm>
                <a:off x="1755730" y="2472494"/>
                <a:ext cx="288686"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4" name="Shape 114"/>
              <p:cNvSpPr/>
              <p:nvPr/>
            </p:nvSpPr>
            <p:spPr>
              <a:xfrm>
                <a:off x="1755730" y="2358014"/>
                <a:ext cx="288686"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5" name="Shape 115"/>
              <p:cNvSpPr/>
              <p:nvPr/>
            </p:nvSpPr>
            <p:spPr>
              <a:xfrm>
                <a:off x="1755730" y="1983468"/>
                <a:ext cx="288686"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6" name="Shape 116"/>
              <p:cNvSpPr/>
              <p:nvPr/>
            </p:nvSpPr>
            <p:spPr>
              <a:xfrm>
                <a:off x="1411048" y="2099193"/>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7" name="Shape 117"/>
              <p:cNvSpPr/>
              <p:nvPr/>
            </p:nvSpPr>
            <p:spPr>
              <a:xfrm>
                <a:off x="1411048" y="2472494"/>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8" name="Shape 118"/>
              <p:cNvSpPr/>
              <p:nvPr/>
            </p:nvSpPr>
            <p:spPr>
              <a:xfrm>
                <a:off x="1411048" y="2789799"/>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9" name="Shape 119"/>
              <p:cNvSpPr/>
              <p:nvPr/>
            </p:nvSpPr>
            <p:spPr>
              <a:xfrm>
                <a:off x="1411048" y="2905522"/>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70" name="Shape 120"/>
              <p:cNvSpPr/>
              <p:nvPr/>
            </p:nvSpPr>
            <p:spPr>
              <a:xfrm>
                <a:off x="1755730" y="3222827"/>
                <a:ext cx="288686"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71" name="Shape 121"/>
              <p:cNvSpPr/>
              <p:nvPr/>
            </p:nvSpPr>
            <p:spPr>
              <a:xfrm>
                <a:off x="1411048" y="3222827"/>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72" name="Shape 122"/>
              <p:cNvSpPr/>
              <p:nvPr/>
            </p:nvSpPr>
            <p:spPr>
              <a:xfrm>
                <a:off x="1755730" y="1694783"/>
                <a:ext cx="288687" cy="17918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7261" y="0"/>
                    </a:lnTo>
                    <a:lnTo>
                      <a:pt x="4292" y="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73" name="Shape 123"/>
              <p:cNvSpPr/>
              <p:nvPr/>
            </p:nvSpPr>
            <p:spPr>
              <a:xfrm>
                <a:off x="2679027" y="1694783"/>
                <a:ext cx="287443" cy="17918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7261" y="0"/>
                    </a:lnTo>
                    <a:lnTo>
                      <a:pt x="4292" y="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74" name="Shape 124"/>
              <p:cNvSpPr/>
              <p:nvPr/>
            </p:nvSpPr>
            <p:spPr>
              <a:xfrm>
                <a:off x="2361722" y="2012090"/>
                <a:ext cx="1" cy="317305"/>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75" name="Shape 125"/>
              <p:cNvSpPr/>
              <p:nvPr/>
            </p:nvSpPr>
            <p:spPr>
              <a:xfrm>
                <a:off x="2361720" y="2501113"/>
                <a:ext cx="1" cy="260067"/>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76" name="Shape 126"/>
              <p:cNvSpPr/>
              <p:nvPr/>
            </p:nvSpPr>
            <p:spPr>
              <a:xfrm>
                <a:off x="2361720" y="2934141"/>
                <a:ext cx="1" cy="547508"/>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77" name="Shape 127"/>
              <p:cNvSpPr/>
              <p:nvPr/>
            </p:nvSpPr>
            <p:spPr>
              <a:xfrm>
                <a:off x="2188759" y="2081772"/>
                <a:ext cx="114480" cy="17794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0800" y="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78" name="Shape 128"/>
              <p:cNvSpPr/>
              <p:nvPr/>
            </p:nvSpPr>
            <p:spPr>
              <a:xfrm>
                <a:off x="2418960" y="2081772"/>
                <a:ext cx="115725" cy="17794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0858" y="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79" name="Shape 129"/>
              <p:cNvSpPr/>
              <p:nvPr/>
            </p:nvSpPr>
            <p:spPr>
              <a:xfrm>
                <a:off x="1824169" y="2081772"/>
                <a:ext cx="150566" cy="177942"/>
              </a:xfrm>
              <a:custGeom>
                <a:avLst/>
                <a:gdLst/>
                <a:ahLst/>
                <a:cxnLst>
                  <a:cxn ang="0">
                    <a:pos x="wd2" y="hd2"/>
                  </a:cxn>
                  <a:cxn ang="5400000">
                    <a:pos x="wd2" y="hd2"/>
                  </a:cxn>
                  <a:cxn ang="10800000">
                    <a:pos x="wd2" y="hd2"/>
                  </a:cxn>
                  <a:cxn ang="16200000">
                    <a:pos x="wd2" y="hd2"/>
                  </a:cxn>
                </a:cxnLst>
                <a:rect l="0" t="0" r="r" b="b"/>
                <a:pathLst>
                  <a:path w="21600" h="21600" extrusionOk="0">
                    <a:moveTo>
                      <a:pt x="0" y="9138"/>
                    </a:moveTo>
                    <a:lnTo>
                      <a:pt x="0" y="8232"/>
                    </a:lnTo>
                    <a:lnTo>
                      <a:pt x="357" y="6420"/>
                    </a:lnTo>
                    <a:lnTo>
                      <a:pt x="803" y="5513"/>
                    </a:lnTo>
                    <a:lnTo>
                      <a:pt x="1250" y="4758"/>
                    </a:lnTo>
                    <a:lnTo>
                      <a:pt x="1785" y="4003"/>
                    </a:lnTo>
                    <a:lnTo>
                      <a:pt x="2410" y="3323"/>
                    </a:lnTo>
                    <a:lnTo>
                      <a:pt x="3124" y="2643"/>
                    </a:lnTo>
                    <a:lnTo>
                      <a:pt x="3838" y="2039"/>
                    </a:lnTo>
                    <a:lnTo>
                      <a:pt x="4731" y="1510"/>
                    </a:lnTo>
                    <a:lnTo>
                      <a:pt x="5534" y="1057"/>
                    </a:lnTo>
                    <a:lnTo>
                      <a:pt x="6516" y="680"/>
                    </a:lnTo>
                    <a:lnTo>
                      <a:pt x="7587" y="378"/>
                    </a:lnTo>
                    <a:lnTo>
                      <a:pt x="8569" y="151"/>
                    </a:lnTo>
                    <a:lnTo>
                      <a:pt x="9640" y="0"/>
                    </a:lnTo>
                    <a:lnTo>
                      <a:pt x="11871" y="0"/>
                    </a:lnTo>
                    <a:lnTo>
                      <a:pt x="12942" y="151"/>
                    </a:lnTo>
                    <a:lnTo>
                      <a:pt x="14013" y="378"/>
                    </a:lnTo>
                    <a:lnTo>
                      <a:pt x="14906" y="680"/>
                    </a:lnTo>
                    <a:lnTo>
                      <a:pt x="15888" y="1057"/>
                    </a:lnTo>
                    <a:lnTo>
                      <a:pt x="16869" y="1510"/>
                    </a:lnTo>
                    <a:lnTo>
                      <a:pt x="17673" y="2039"/>
                    </a:lnTo>
                    <a:lnTo>
                      <a:pt x="19190" y="3323"/>
                    </a:lnTo>
                    <a:lnTo>
                      <a:pt x="19726" y="4003"/>
                    </a:lnTo>
                    <a:lnTo>
                      <a:pt x="20350" y="4758"/>
                    </a:lnTo>
                    <a:lnTo>
                      <a:pt x="20707" y="5513"/>
                    </a:lnTo>
                    <a:lnTo>
                      <a:pt x="21421" y="7326"/>
                    </a:lnTo>
                    <a:lnTo>
                      <a:pt x="21600" y="9138"/>
                    </a:lnTo>
                    <a:lnTo>
                      <a:pt x="21600" y="21600"/>
                    </a:lnTo>
                    <a:lnTo>
                      <a:pt x="0" y="21600"/>
                    </a:lnTo>
                    <a:lnTo>
                      <a:pt x="0" y="9138"/>
                    </a:lnTo>
                    <a:close/>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80" name="Shape 130"/>
              <p:cNvSpPr/>
              <p:nvPr/>
            </p:nvSpPr>
            <p:spPr>
              <a:xfrm flipH="1">
                <a:off x="0"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81" name="Shape 131"/>
              <p:cNvSpPr/>
              <p:nvPr/>
            </p:nvSpPr>
            <p:spPr>
              <a:xfrm>
                <a:off x="2746218" y="2081774"/>
                <a:ext cx="151811" cy="177941"/>
              </a:xfrm>
              <a:custGeom>
                <a:avLst/>
                <a:gdLst/>
                <a:ahLst/>
                <a:cxnLst>
                  <a:cxn ang="0">
                    <a:pos x="wd2" y="hd2"/>
                  </a:cxn>
                  <a:cxn ang="5400000">
                    <a:pos x="wd2" y="hd2"/>
                  </a:cxn>
                  <a:cxn ang="10800000">
                    <a:pos x="wd2" y="hd2"/>
                  </a:cxn>
                  <a:cxn ang="16200000">
                    <a:pos x="wd2" y="hd2"/>
                  </a:cxn>
                </a:cxnLst>
                <a:rect l="0" t="0" r="r" b="b"/>
                <a:pathLst>
                  <a:path w="21600" h="21600" extrusionOk="0">
                    <a:moveTo>
                      <a:pt x="0" y="9138"/>
                    </a:moveTo>
                    <a:lnTo>
                      <a:pt x="179" y="7326"/>
                    </a:lnTo>
                    <a:lnTo>
                      <a:pt x="536" y="6420"/>
                    </a:lnTo>
                    <a:lnTo>
                      <a:pt x="803" y="5513"/>
                    </a:lnTo>
                    <a:lnTo>
                      <a:pt x="1250" y="4758"/>
                    </a:lnTo>
                    <a:lnTo>
                      <a:pt x="1874" y="4003"/>
                    </a:lnTo>
                    <a:lnTo>
                      <a:pt x="3124" y="2643"/>
                    </a:lnTo>
                    <a:lnTo>
                      <a:pt x="3927" y="2039"/>
                    </a:lnTo>
                    <a:lnTo>
                      <a:pt x="4731" y="1510"/>
                    </a:lnTo>
                    <a:lnTo>
                      <a:pt x="5712" y="1057"/>
                    </a:lnTo>
                    <a:lnTo>
                      <a:pt x="6605" y="680"/>
                    </a:lnTo>
                    <a:lnTo>
                      <a:pt x="7587" y="378"/>
                    </a:lnTo>
                    <a:lnTo>
                      <a:pt x="8658" y="151"/>
                    </a:lnTo>
                    <a:lnTo>
                      <a:pt x="9729" y="0"/>
                    </a:lnTo>
                    <a:lnTo>
                      <a:pt x="11960" y="0"/>
                    </a:lnTo>
                    <a:lnTo>
                      <a:pt x="12942" y="151"/>
                    </a:lnTo>
                    <a:lnTo>
                      <a:pt x="14013" y="378"/>
                    </a:lnTo>
                    <a:lnTo>
                      <a:pt x="15084" y="680"/>
                    </a:lnTo>
                    <a:lnTo>
                      <a:pt x="16066" y="1057"/>
                    </a:lnTo>
                    <a:lnTo>
                      <a:pt x="16869" y="1510"/>
                    </a:lnTo>
                    <a:lnTo>
                      <a:pt x="17762" y="2039"/>
                    </a:lnTo>
                    <a:lnTo>
                      <a:pt x="18476" y="2643"/>
                    </a:lnTo>
                    <a:lnTo>
                      <a:pt x="19190" y="3323"/>
                    </a:lnTo>
                    <a:lnTo>
                      <a:pt x="19815" y="4003"/>
                    </a:lnTo>
                    <a:lnTo>
                      <a:pt x="20350" y="4758"/>
                    </a:lnTo>
                    <a:lnTo>
                      <a:pt x="20797" y="5513"/>
                    </a:lnTo>
                    <a:lnTo>
                      <a:pt x="21243" y="6420"/>
                    </a:lnTo>
                    <a:lnTo>
                      <a:pt x="21600" y="8232"/>
                    </a:lnTo>
                    <a:lnTo>
                      <a:pt x="21600" y="21600"/>
                    </a:lnTo>
                    <a:lnTo>
                      <a:pt x="0" y="21600"/>
                    </a:lnTo>
                    <a:lnTo>
                      <a:pt x="0" y="9138"/>
                    </a:lnTo>
                    <a:close/>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82" name="Shape 132"/>
              <p:cNvSpPr/>
              <p:nvPr/>
            </p:nvSpPr>
            <p:spPr>
              <a:xfrm>
                <a:off x="1411047" y="2259713"/>
                <a:ext cx="230203" cy="9830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229" y="21600"/>
                    </a:lnTo>
                    <a:lnTo>
                      <a:pt x="10858" y="0"/>
                    </a:lnTo>
                    <a:lnTo>
                      <a:pt x="5371" y="2160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83" name="Shape 133"/>
              <p:cNvSpPr/>
              <p:nvPr/>
            </p:nvSpPr>
            <p:spPr>
              <a:xfrm>
                <a:off x="1065124" y="2099194"/>
                <a:ext cx="23020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84" name="Shape 134"/>
              <p:cNvSpPr/>
              <p:nvPr/>
            </p:nvSpPr>
            <p:spPr>
              <a:xfrm>
                <a:off x="1065124" y="2472495"/>
                <a:ext cx="23020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85" name="Shape 135"/>
              <p:cNvSpPr/>
              <p:nvPr/>
            </p:nvSpPr>
            <p:spPr>
              <a:xfrm>
                <a:off x="1065124" y="2789801"/>
                <a:ext cx="23020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86" name="Shape 136"/>
              <p:cNvSpPr/>
              <p:nvPr/>
            </p:nvSpPr>
            <p:spPr>
              <a:xfrm>
                <a:off x="1065124" y="2905525"/>
                <a:ext cx="23020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87" name="Shape 137"/>
              <p:cNvSpPr/>
              <p:nvPr/>
            </p:nvSpPr>
            <p:spPr>
              <a:xfrm>
                <a:off x="1065124" y="3222829"/>
                <a:ext cx="23020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88" name="Shape 138"/>
              <p:cNvSpPr/>
              <p:nvPr/>
            </p:nvSpPr>
            <p:spPr>
              <a:xfrm>
                <a:off x="1065124" y="2259713"/>
                <a:ext cx="230203" cy="9830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229" y="21600"/>
                    </a:lnTo>
                    <a:lnTo>
                      <a:pt x="10742" y="0"/>
                    </a:lnTo>
                    <a:lnTo>
                      <a:pt x="5371" y="2160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89" name="Shape 139"/>
              <p:cNvSpPr/>
              <p:nvPr/>
            </p:nvSpPr>
            <p:spPr>
              <a:xfrm>
                <a:off x="719199" y="2099194"/>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0" name="Shape 140"/>
              <p:cNvSpPr/>
              <p:nvPr/>
            </p:nvSpPr>
            <p:spPr>
              <a:xfrm>
                <a:off x="719199" y="2472495"/>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1" name="Shape 141"/>
              <p:cNvSpPr/>
              <p:nvPr/>
            </p:nvSpPr>
            <p:spPr>
              <a:xfrm>
                <a:off x="719199" y="2789801"/>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2" name="Shape 142"/>
              <p:cNvSpPr/>
              <p:nvPr/>
            </p:nvSpPr>
            <p:spPr>
              <a:xfrm>
                <a:off x="719199" y="2905525"/>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3" name="Shape 143"/>
              <p:cNvSpPr/>
              <p:nvPr/>
            </p:nvSpPr>
            <p:spPr>
              <a:xfrm>
                <a:off x="719202" y="3222829"/>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4" name="Shape 144"/>
              <p:cNvSpPr/>
              <p:nvPr/>
            </p:nvSpPr>
            <p:spPr>
              <a:xfrm>
                <a:off x="719199" y="2259713"/>
                <a:ext cx="230204" cy="9830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229" y="21600"/>
                    </a:lnTo>
                    <a:lnTo>
                      <a:pt x="10800" y="0"/>
                    </a:lnTo>
                    <a:lnTo>
                      <a:pt x="5371" y="2160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95" name="Shape 145"/>
              <p:cNvSpPr/>
              <p:nvPr/>
            </p:nvSpPr>
            <p:spPr>
              <a:xfrm>
                <a:off x="373275" y="2099194"/>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6" name="Shape 146"/>
              <p:cNvSpPr/>
              <p:nvPr/>
            </p:nvSpPr>
            <p:spPr>
              <a:xfrm>
                <a:off x="373275" y="2472495"/>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7" name="Shape 147"/>
              <p:cNvSpPr/>
              <p:nvPr/>
            </p:nvSpPr>
            <p:spPr>
              <a:xfrm>
                <a:off x="373278" y="2789801"/>
                <a:ext cx="230204"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8" name="Shape 148"/>
              <p:cNvSpPr/>
              <p:nvPr/>
            </p:nvSpPr>
            <p:spPr>
              <a:xfrm>
                <a:off x="373277" y="2905525"/>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9" name="Shape 149"/>
              <p:cNvSpPr/>
              <p:nvPr/>
            </p:nvSpPr>
            <p:spPr>
              <a:xfrm>
                <a:off x="373272" y="3222829"/>
                <a:ext cx="23020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200" name="Shape 150"/>
              <p:cNvSpPr/>
              <p:nvPr/>
            </p:nvSpPr>
            <p:spPr>
              <a:xfrm>
                <a:off x="373269" y="2259713"/>
                <a:ext cx="230202" cy="9830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185" y="21600"/>
                    </a:lnTo>
                    <a:lnTo>
                      <a:pt x="10771" y="0"/>
                    </a:lnTo>
                    <a:lnTo>
                      <a:pt x="5415" y="2160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201" name="Shape 151"/>
              <p:cNvSpPr/>
              <p:nvPr/>
            </p:nvSpPr>
            <p:spPr>
              <a:xfrm>
                <a:off x="27344" y="2099194"/>
                <a:ext cx="231447"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202" name="Shape 152"/>
              <p:cNvSpPr/>
              <p:nvPr/>
            </p:nvSpPr>
            <p:spPr>
              <a:xfrm>
                <a:off x="27344" y="2472495"/>
                <a:ext cx="231447"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203" name="Shape 153"/>
              <p:cNvSpPr/>
              <p:nvPr/>
            </p:nvSpPr>
            <p:spPr>
              <a:xfrm>
                <a:off x="27344" y="2789801"/>
                <a:ext cx="231447"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204" name="Shape 154"/>
              <p:cNvSpPr/>
              <p:nvPr/>
            </p:nvSpPr>
            <p:spPr>
              <a:xfrm>
                <a:off x="27338" y="2905525"/>
                <a:ext cx="231447"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205" name="Shape 155"/>
              <p:cNvSpPr/>
              <p:nvPr/>
            </p:nvSpPr>
            <p:spPr>
              <a:xfrm>
                <a:off x="27329" y="3222830"/>
                <a:ext cx="231447"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206" name="Shape 156"/>
              <p:cNvSpPr/>
              <p:nvPr/>
            </p:nvSpPr>
            <p:spPr>
              <a:xfrm>
                <a:off x="27333" y="2259717"/>
                <a:ext cx="231448" cy="9830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185" y="21600"/>
                    </a:lnTo>
                    <a:lnTo>
                      <a:pt x="10829" y="0"/>
                    </a:lnTo>
                    <a:lnTo>
                      <a:pt x="5415" y="2160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grpSp>
        <p:sp>
          <p:nvSpPr>
            <p:cNvPr id="208" name="Shape 157"/>
            <p:cNvSpPr/>
            <p:nvPr/>
          </p:nvSpPr>
          <p:spPr>
            <a:xfrm>
              <a:off x="0" y="3486628"/>
              <a:ext cx="4453873" cy="1"/>
            </a:xfrm>
            <a:prstGeom prst="line">
              <a:avLst/>
            </a:prstGeom>
            <a:noFill/>
            <a:ln w="25400" cap="rnd">
              <a:solidFill>
                <a:srgbClr val="00A2FF"/>
              </a:solidFill>
              <a:prstDash val="solid"/>
              <a:round/>
            </a:ln>
            <a:effectLst/>
          </p:spPr>
          <p:txBody>
            <a:bodyPr wrap="square" lIns="45719" tIns="45719" rIns="45719" bIns="45719" numCol="1" anchor="t">
              <a:noAutofit/>
            </a:bodyPr>
            <a:lstStyle/>
            <a:p>
              <a:endParaRPr/>
            </a:p>
          </p:txBody>
        </p:sp>
      </p:grpSp>
      <p:pic>
        <p:nvPicPr>
          <p:cNvPr id="210" name="Shape 158" descr="Shape 158"/>
          <p:cNvPicPr>
            <a:picLocks noChangeAspect="1"/>
          </p:cNvPicPr>
          <p:nvPr/>
        </p:nvPicPr>
        <p:blipFill>
          <a:blip r:embed="rId3">
            <a:extLst/>
          </a:blip>
          <a:stretch>
            <a:fillRect/>
          </a:stretch>
        </p:blipFill>
        <p:spPr>
          <a:xfrm>
            <a:off x="281988" y="5752227"/>
            <a:ext cx="2089201" cy="1096801"/>
          </a:xfrm>
          <a:prstGeom prst="rect">
            <a:avLst/>
          </a:prstGeom>
          <a:ln w="12700">
            <a:miter lim="400000"/>
          </a:ln>
        </p:spPr>
      </p:pic>
      <p:sp>
        <p:nvSpPr>
          <p:cNvPr id="211" name="Slide Number"/>
          <p:cNvSpPr txBox="1">
            <a:spLocks noGrp="1"/>
          </p:cNvSpPr>
          <p:nvPr>
            <p:ph type="sldNum" sz="quarter" idx="2"/>
          </p:nvPr>
        </p:nvSpPr>
        <p:spPr>
          <a:xfrm>
            <a:off x="6368619" y="6264814"/>
            <a:ext cx="184580" cy="182954"/>
          </a:xfrm>
          <a:prstGeom prst="rect">
            <a:avLst/>
          </a:prstGeom>
        </p:spPr>
        <p:txBody>
          <a:bodyPr lIns="29450" tIns="29450" rIns="29450" bIns="29450"/>
          <a:lstStyle>
            <a:lvl1pPr>
              <a:defRPr sz="800" b="1">
                <a:solidFill>
                  <a:srgbClr val="000000"/>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 Column">
    <p:spTree>
      <p:nvGrpSpPr>
        <p:cNvPr id="1" name=""/>
        <p:cNvGrpSpPr/>
        <p:nvPr/>
      </p:nvGrpSpPr>
      <p:grpSpPr>
        <a:xfrm>
          <a:off x="0" y="0"/>
          <a:ext cx="0" cy="0"/>
          <a:chOff x="0" y="0"/>
          <a:chExt cx="0" cy="0"/>
        </a:xfrm>
      </p:grpSpPr>
      <p:sp>
        <p:nvSpPr>
          <p:cNvPr id="218" name="Shape 161"/>
          <p:cNvSpPr/>
          <p:nvPr/>
        </p:nvSpPr>
        <p:spPr>
          <a:xfrm>
            <a:off x="579696" y="1391273"/>
            <a:ext cx="1031101" cy="1"/>
          </a:xfrm>
          <a:prstGeom prst="line">
            <a:avLst/>
          </a:prstGeom>
          <a:ln w="25400" cap="rnd">
            <a:solidFill>
              <a:srgbClr val="00A2E0"/>
            </a:solidFill>
            <a:miter lim="400000"/>
          </a:ln>
        </p:spPr>
        <p:txBody>
          <a:bodyPr lIns="45719" rIns="45719"/>
          <a:lstStyle/>
          <a:p>
            <a:endParaRPr/>
          </a:p>
        </p:txBody>
      </p:sp>
      <p:sp>
        <p:nvSpPr>
          <p:cNvPr id="219" name="Title Text"/>
          <p:cNvSpPr txBox="1">
            <a:spLocks noGrp="1"/>
          </p:cNvSpPr>
          <p:nvPr>
            <p:ph type="title"/>
          </p:nvPr>
        </p:nvSpPr>
        <p:spPr>
          <a:xfrm>
            <a:off x="579696" y="-2"/>
            <a:ext cx="7984502" cy="1127701"/>
          </a:xfrm>
          <a:prstGeom prst="rect">
            <a:avLst/>
          </a:prstGeom>
        </p:spPr>
        <p:txBody>
          <a:bodyPr lIns="58925" tIns="58925" rIns="58925" bIns="58925" anchor="b"/>
          <a:lstStyle>
            <a:lvl1pPr>
              <a:lnSpc>
                <a:spcPct val="95000"/>
              </a:lnSpc>
              <a:defRPr sz="2600">
                <a:solidFill>
                  <a:srgbClr val="00A2E0"/>
                </a:solidFill>
                <a:latin typeface="Courier New"/>
                <a:ea typeface="Courier New"/>
                <a:cs typeface="Courier New"/>
                <a:sym typeface="Courier New"/>
              </a:defRPr>
            </a:lvl1pPr>
          </a:lstStyle>
          <a:p>
            <a:r>
              <a:t>Title Text</a:t>
            </a:r>
          </a:p>
        </p:txBody>
      </p:sp>
      <p:sp>
        <p:nvSpPr>
          <p:cNvPr id="220" name="Body Level One…"/>
          <p:cNvSpPr txBox="1">
            <a:spLocks noGrp="1"/>
          </p:cNvSpPr>
          <p:nvPr>
            <p:ph type="body" idx="1"/>
          </p:nvPr>
        </p:nvSpPr>
        <p:spPr>
          <a:xfrm>
            <a:off x="579312" y="1826121"/>
            <a:ext cx="7985102" cy="4452601"/>
          </a:xfrm>
          <a:prstGeom prst="rect">
            <a:avLst/>
          </a:prstGeom>
        </p:spPr>
        <p:txBody>
          <a:bodyPr lIns="58925" tIns="58925" rIns="58925" bIns="58925"/>
          <a:lstStyle>
            <a:lvl1pPr>
              <a:lnSpc>
                <a:spcPct val="100000"/>
              </a:lnSpc>
              <a:spcBef>
                <a:spcPts val="500"/>
              </a:spcBef>
              <a:buClrTx/>
              <a:buSzTx/>
              <a:buNone/>
              <a:defRPr sz="1300">
                <a:solidFill>
                  <a:srgbClr val="5E5E5E"/>
                </a:solidFill>
                <a:latin typeface="Courier New"/>
                <a:ea typeface="Courier New"/>
                <a:cs typeface="Courier New"/>
                <a:sym typeface="Courier New"/>
              </a:defRPr>
            </a:lvl1pPr>
            <a:lvl2pPr marL="114300" indent="-38100">
              <a:lnSpc>
                <a:spcPct val="100000"/>
              </a:lnSpc>
              <a:spcBef>
                <a:spcPts val="500"/>
              </a:spcBef>
              <a:buClrTx/>
              <a:buChar char="o"/>
              <a:defRPr sz="1300">
                <a:solidFill>
                  <a:srgbClr val="5E5E5E"/>
                </a:solidFill>
                <a:latin typeface="Courier New"/>
                <a:ea typeface="Courier New"/>
                <a:cs typeface="Courier New"/>
                <a:sym typeface="Courier New"/>
              </a:defRPr>
            </a:lvl2pPr>
            <a:lvl3pPr marL="228600" indent="-38100">
              <a:lnSpc>
                <a:spcPct val="100000"/>
              </a:lnSpc>
              <a:spcBef>
                <a:spcPts val="500"/>
              </a:spcBef>
              <a:buClrTx/>
              <a:buChar char="o"/>
              <a:defRPr sz="1300">
                <a:solidFill>
                  <a:srgbClr val="5E5E5E"/>
                </a:solidFill>
                <a:latin typeface="Courier New"/>
                <a:ea typeface="Courier New"/>
                <a:cs typeface="Courier New"/>
                <a:sym typeface="Courier New"/>
              </a:defRPr>
            </a:lvl3pPr>
            <a:lvl4pPr marL="342900" indent="-38100">
              <a:lnSpc>
                <a:spcPct val="100000"/>
              </a:lnSpc>
              <a:spcBef>
                <a:spcPts val="500"/>
              </a:spcBef>
              <a:buClrTx/>
              <a:buChar char="o"/>
              <a:defRPr sz="1300">
                <a:solidFill>
                  <a:srgbClr val="5E5E5E"/>
                </a:solidFill>
                <a:latin typeface="Courier New"/>
                <a:ea typeface="Courier New"/>
                <a:cs typeface="Courier New"/>
                <a:sym typeface="Courier New"/>
              </a:defRPr>
            </a:lvl4pPr>
            <a:lvl5pPr marL="469900" indent="-38100">
              <a:lnSpc>
                <a:spcPct val="100000"/>
              </a:lnSpc>
              <a:spcBef>
                <a:spcPts val="500"/>
              </a:spcBef>
              <a:buClrTx/>
              <a:buChar char="o"/>
              <a:defRPr sz="1300">
                <a:solidFill>
                  <a:srgbClr val="5E5E5E"/>
                </a:solidFill>
                <a:latin typeface="Courier New"/>
                <a:ea typeface="Courier New"/>
                <a:cs typeface="Courier New"/>
                <a:sym typeface="Courier New"/>
              </a:defRPr>
            </a:lvl5pPr>
          </a:lstStyle>
          <a:p>
            <a:r>
              <a:t>Body Level One</a:t>
            </a:r>
          </a:p>
          <a:p>
            <a:pPr lvl="1"/>
            <a:r>
              <a:t>Body Level Two</a:t>
            </a:r>
          </a:p>
          <a:p>
            <a:pPr lvl="2"/>
            <a:r>
              <a:t>Body Level Three</a:t>
            </a:r>
          </a:p>
          <a:p>
            <a:pPr lvl="3"/>
            <a:r>
              <a:t>Body Level Four</a:t>
            </a:r>
          </a:p>
          <a:p>
            <a:pPr lvl="4"/>
            <a:r>
              <a:t>Body Level Five</a:t>
            </a:r>
          </a:p>
        </p:txBody>
      </p:sp>
      <p:sp>
        <p:nvSpPr>
          <p:cNvPr id="221" name="Slide Number"/>
          <p:cNvSpPr txBox="1">
            <a:spLocks noGrp="1"/>
          </p:cNvSpPr>
          <p:nvPr>
            <p:ph type="sldNum" sz="quarter" idx="2"/>
          </p:nvPr>
        </p:nvSpPr>
        <p:spPr>
          <a:xfrm>
            <a:off x="6368619" y="6264814"/>
            <a:ext cx="184580" cy="182954"/>
          </a:xfrm>
          <a:prstGeom prst="rect">
            <a:avLst/>
          </a:prstGeom>
        </p:spPr>
        <p:txBody>
          <a:bodyPr lIns="29450" tIns="29450" rIns="29450" bIns="29450"/>
          <a:lstStyle>
            <a:lvl1pPr>
              <a:defRPr sz="800" b="1">
                <a:solidFill>
                  <a:srgbClr val="000000"/>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 Column 0">
    <p:spTree>
      <p:nvGrpSpPr>
        <p:cNvPr id="1" name=""/>
        <p:cNvGrpSpPr/>
        <p:nvPr/>
      </p:nvGrpSpPr>
      <p:grpSpPr>
        <a:xfrm>
          <a:off x="0" y="0"/>
          <a:ext cx="0" cy="0"/>
          <a:chOff x="0" y="0"/>
          <a:chExt cx="0" cy="0"/>
        </a:xfrm>
      </p:grpSpPr>
      <p:sp>
        <p:nvSpPr>
          <p:cNvPr id="228" name="Title Text"/>
          <p:cNvSpPr txBox="1">
            <a:spLocks noGrp="1"/>
          </p:cNvSpPr>
          <p:nvPr>
            <p:ph type="title"/>
          </p:nvPr>
        </p:nvSpPr>
        <p:spPr>
          <a:xfrm>
            <a:off x="579696" y="-2"/>
            <a:ext cx="7984502" cy="1127701"/>
          </a:xfrm>
          <a:prstGeom prst="rect">
            <a:avLst/>
          </a:prstGeom>
        </p:spPr>
        <p:txBody>
          <a:bodyPr lIns="58925" tIns="58925" rIns="58925" bIns="58925" anchor="b"/>
          <a:lstStyle>
            <a:lvl1pPr>
              <a:lnSpc>
                <a:spcPct val="95000"/>
              </a:lnSpc>
              <a:defRPr sz="2600">
                <a:solidFill>
                  <a:srgbClr val="00A2E0"/>
                </a:solidFill>
                <a:latin typeface="Courier New"/>
                <a:ea typeface="Courier New"/>
                <a:cs typeface="Courier New"/>
                <a:sym typeface="Courier New"/>
              </a:defRPr>
            </a:lvl1pPr>
          </a:lstStyle>
          <a:p>
            <a:r>
              <a:t>Title Text</a:t>
            </a:r>
          </a:p>
        </p:txBody>
      </p:sp>
      <p:sp>
        <p:nvSpPr>
          <p:cNvPr id="229" name="Body Level One…"/>
          <p:cNvSpPr txBox="1">
            <a:spLocks noGrp="1"/>
          </p:cNvSpPr>
          <p:nvPr>
            <p:ph type="body" idx="1"/>
          </p:nvPr>
        </p:nvSpPr>
        <p:spPr>
          <a:xfrm>
            <a:off x="579312" y="1826121"/>
            <a:ext cx="7985102" cy="4452601"/>
          </a:xfrm>
          <a:prstGeom prst="rect">
            <a:avLst/>
          </a:prstGeom>
        </p:spPr>
        <p:txBody>
          <a:bodyPr lIns="58925" tIns="58925" rIns="58925" bIns="58925"/>
          <a:lstStyle>
            <a:lvl1pPr>
              <a:lnSpc>
                <a:spcPct val="100000"/>
              </a:lnSpc>
              <a:spcBef>
                <a:spcPts val="500"/>
              </a:spcBef>
              <a:buClrTx/>
              <a:buSzTx/>
              <a:buNone/>
              <a:defRPr sz="1300">
                <a:solidFill>
                  <a:srgbClr val="5E5E5E"/>
                </a:solidFill>
                <a:latin typeface="Courier New"/>
                <a:ea typeface="Courier New"/>
                <a:cs typeface="Courier New"/>
                <a:sym typeface="Courier New"/>
              </a:defRPr>
            </a:lvl1pPr>
            <a:lvl2pPr marL="114300" indent="-38100">
              <a:lnSpc>
                <a:spcPct val="100000"/>
              </a:lnSpc>
              <a:spcBef>
                <a:spcPts val="500"/>
              </a:spcBef>
              <a:buClrTx/>
              <a:buChar char="o"/>
              <a:defRPr sz="1300">
                <a:solidFill>
                  <a:srgbClr val="5E5E5E"/>
                </a:solidFill>
                <a:latin typeface="Courier New"/>
                <a:ea typeface="Courier New"/>
                <a:cs typeface="Courier New"/>
                <a:sym typeface="Courier New"/>
              </a:defRPr>
            </a:lvl2pPr>
            <a:lvl3pPr marL="228600" indent="-38100">
              <a:lnSpc>
                <a:spcPct val="100000"/>
              </a:lnSpc>
              <a:spcBef>
                <a:spcPts val="500"/>
              </a:spcBef>
              <a:buClrTx/>
              <a:buChar char="o"/>
              <a:defRPr sz="1300">
                <a:solidFill>
                  <a:srgbClr val="5E5E5E"/>
                </a:solidFill>
                <a:latin typeface="Courier New"/>
                <a:ea typeface="Courier New"/>
                <a:cs typeface="Courier New"/>
                <a:sym typeface="Courier New"/>
              </a:defRPr>
            </a:lvl3pPr>
            <a:lvl4pPr marL="342900" indent="-38100">
              <a:lnSpc>
                <a:spcPct val="100000"/>
              </a:lnSpc>
              <a:spcBef>
                <a:spcPts val="500"/>
              </a:spcBef>
              <a:buClrTx/>
              <a:buChar char="o"/>
              <a:defRPr sz="1300">
                <a:solidFill>
                  <a:srgbClr val="5E5E5E"/>
                </a:solidFill>
                <a:latin typeface="Courier New"/>
                <a:ea typeface="Courier New"/>
                <a:cs typeface="Courier New"/>
                <a:sym typeface="Courier New"/>
              </a:defRPr>
            </a:lvl4pPr>
            <a:lvl5pPr marL="469900" indent="-38100">
              <a:lnSpc>
                <a:spcPct val="100000"/>
              </a:lnSpc>
              <a:spcBef>
                <a:spcPts val="500"/>
              </a:spcBef>
              <a:buClrTx/>
              <a:buChar char="o"/>
              <a:defRPr sz="1300">
                <a:solidFill>
                  <a:srgbClr val="5E5E5E"/>
                </a:solidFill>
                <a:latin typeface="Courier New"/>
                <a:ea typeface="Courier New"/>
                <a:cs typeface="Courier New"/>
                <a:sym typeface="Courier New"/>
              </a:defRPr>
            </a:lvl5pPr>
          </a:lstStyle>
          <a:p>
            <a:r>
              <a:t>Body Level One</a:t>
            </a:r>
          </a:p>
          <a:p>
            <a:pPr lvl="1"/>
            <a:r>
              <a:t>Body Level Two</a:t>
            </a:r>
          </a:p>
          <a:p>
            <a:pPr lvl="2"/>
            <a:r>
              <a:t>Body Level Three</a:t>
            </a:r>
          </a:p>
          <a:p>
            <a:pPr lvl="3"/>
            <a:r>
              <a:t>Body Level Four</a:t>
            </a:r>
          </a:p>
          <a:p>
            <a:pPr lvl="4"/>
            <a:r>
              <a:t>Body Level Five</a:t>
            </a:r>
          </a:p>
        </p:txBody>
      </p:sp>
      <p:sp>
        <p:nvSpPr>
          <p:cNvPr id="230" name="Slide Number"/>
          <p:cNvSpPr txBox="1">
            <a:spLocks noGrp="1"/>
          </p:cNvSpPr>
          <p:nvPr>
            <p:ph type="sldNum" sz="quarter" idx="2"/>
          </p:nvPr>
        </p:nvSpPr>
        <p:spPr>
          <a:xfrm>
            <a:off x="6368619" y="6264814"/>
            <a:ext cx="184580" cy="182954"/>
          </a:xfrm>
          <a:prstGeom prst="rect">
            <a:avLst/>
          </a:prstGeom>
        </p:spPr>
        <p:txBody>
          <a:bodyPr lIns="29450" tIns="29450" rIns="29450" bIns="29450"/>
          <a:lstStyle>
            <a:lvl1pPr>
              <a:defRPr sz="800" b="1">
                <a:solidFill>
                  <a:srgbClr val="000000"/>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37" name="Slide Number"/>
          <p:cNvSpPr txBox="1">
            <a:spLocks noGrp="1"/>
          </p:cNvSpPr>
          <p:nvPr>
            <p:ph type="sldNum" sz="quarter" idx="2"/>
          </p:nvPr>
        </p:nvSpPr>
        <p:spPr>
          <a:xfrm>
            <a:off x="8671276" y="5547050"/>
            <a:ext cx="349816" cy="340416"/>
          </a:xfrm>
          <a:prstGeom prst="rect">
            <a:avLst/>
          </a:prstGeom>
        </p:spPr>
        <p:txBody>
          <a:bodyPr lIns="83800" tIns="83800" rIns="83800" bIns="83800"/>
          <a:lstStyle>
            <a:lvl1pPr>
              <a:defRPr sz="1200"/>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
        <p:cNvGrpSpPr/>
        <p:nvPr/>
      </p:nvGrpSpPr>
      <p:grpSpPr>
        <a:xfrm>
          <a:off x="0" y="0"/>
          <a:ext cx="0" cy="0"/>
          <a:chOff x="0" y="0"/>
          <a:chExt cx="0" cy="0"/>
        </a:xfrm>
      </p:grpSpPr>
      <p:sp>
        <p:nvSpPr>
          <p:cNvPr id="244" name="Title Text"/>
          <p:cNvSpPr txBox="1">
            <a:spLocks noGrp="1"/>
          </p:cNvSpPr>
          <p:nvPr>
            <p:ph type="title"/>
          </p:nvPr>
        </p:nvSpPr>
        <p:spPr>
          <a:xfrm>
            <a:off x="311698" y="1302273"/>
            <a:ext cx="8520602" cy="572701"/>
          </a:xfrm>
          <a:prstGeom prst="rect">
            <a:avLst/>
          </a:prstGeom>
        </p:spPr>
        <p:txBody>
          <a:bodyPr lIns="58925" tIns="58925" rIns="58925" bIns="58925"/>
          <a:lstStyle>
            <a:lvl1pPr>
              <a:defRPr sz="3400"/>
            </a:lvl1pPr>
          </a:lstStyle>
          <a:p>
            <a:r>
              <a:t>Title Text</a:t>
            </a:r>
          </a:p>
        </p:txBody>
      </p:sp>
      <p:sp>
        <p:nvSpPr>
          <p:cNvPr id="245" name="Body Level One…"/>
          <p:cNvSpPr txBox="1">
            <a:spLocks noGrp="1"/>
          </p:cNvSpPr>
          <p:nvPr>
            <p:ph type="body" idx="1"/>
          </p:nvPr>
        </p:nvSpPr>
        <p:spPr>
          <a:xfrm>
            <a:off x="311698" y="2009724"/>
            <a:ext cx="8520602" cy="3416401"/>
          </a:xfrm>
          <a:prstGeom prst="rect">
            <a:avLst/>
          </a:prstGeom>
        </p:spPr>
        <p:txBody>
          <a:bodyPr lIns="58925" tIns="58925" rIns="58925" bIns="58925"/>
          <a:lstStyle>
            <a:lvl1pPr marL="139700" indent="-139700">
              <a:spcBef>
                <a:spcPts val="1900"/>
              </a:spcBef>
              <a:buFont typeface="Arial"/>
              <a:defRPr sz="2200"/>
            </a:lvl1pPr>
            <a:lvl2pPr marL="139700" indent="-139700">
              <a:spcBef>
                <a:spcPts val="1900"/>
              </a:spcBef>
              <a:buFont typeface="Arial"/>
              <a:defRPr sz="2200"/>
            </a:lvl2pPr>
            <a:lvl3pPr marL="139700" indent="-139700">
              <a:spcBef>
                <a:spcPts val="1900"/>
              </a:spcBef>
              <a:buFont typeface="Arial"/>
              <a:defRPr sz="2200"/>
            </a:lvl3pPr>
            <a:lvl4pPr marL="139700" indent="-139700">
              <a:spcBef>
                <a:spcPts val="1900"/>
              </a:spcBef>
              <a:buFont typeface="Arial"/>
              <a:defRPr sz="2200"/>
            </a:lvl4pPr>
            <a:lvl5pPr marL="139700" indent="-139700">
              <a:spcBef>
                <a:spcPts val="1900"/>
              </a:spcBef>
              <a:buFont typeface="Arial"/>
              <a:defRPr sz="2200"/>
            </a:lvl5pPr>
          </a:lstStyle>
          <a:p>
            <a:r>
              <a:t>Body Level One</a:t>
            </a:r>
          </a:p>
          <a:p>
            <a:pPr lvl="1"/>
            <a:r>
              <a:t>Body Level Two</a:t>
            </a:r>
          </a:p>
          <a:p>
            <a:pPr lvl="2"/>
            <a:r>
              <a:t>Body Level Three</a:t>
            </a:r>
          </a:p>
          <a:p>
            <a:pPr lvl="3"/>
            <a:r>
              <a:t>Body Level Four</a:t>
            </a:r>
          </a:p>
          <a:p>
            <a:pPr lvl="4"/>
            <a:r>
              <a:t>Body Level Five</a:t>
            </a:r>
          </a:p>
        </p:txBody>
      </p:sp>
      <p:sp>
        <p:nvSpPr>
          <p:cNvPr id="246" name="Slide Number"/>
          <p:cNvSpPr txBox="1">
            <a:spLocks noGrp="1"/>
          </p:cNvSpPr>
          <p:nvPr>
            <p:ph type="sldNum" sz="quarter" idx="2"/>
          </p:nvPr>
        </p:nvSpPr>
        <p:spPr>
          <a:xfrm>
            <a:off x="8671276" y="5547050"/>
            <a:ext cx="349816" cy="340416"/>
          </a:xfrm>
          <a:prstGeom prst="rect">
            <a:avLst/>
          </a:prstGeom>
        </p:spPr>
        <p:txBody>
          <a:bodyPr lIns="83800" tIns="83800" rIns="83800" bIns="83800"/>
          <a:lstStyle>
            <a:lvl1pPr>
              <a:defRPr sz="1200"/>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Divider 0">
    <p:bg>
      <p:bgPr>
        <a:solidFill>
          <a:srgbClr val="00A2E0"/>
        </a:solidFill>
        <a:effectLst/>
      </p:bgPr>
    </p:bg>
    <p:spTree>
      <p:nvGrpSpPr>
        <p:cNvPr id="1" name=""/>
        <p:cNvGrpSpPr/>
        <p:nvPr/>
      </p:nvGrpSpPr>
      <p:grpSpPr>
        <a:xfrm>
          <a:off x="0" y="0"/>
          <a:ext cx="0" cy="0"/>
          <a:chOff x="0" y="0"/>
          <a:chExt cx="0" cy="0"/>
        </a:xfrm>
      </p:grpSpPr>
      <p:sp>
        <p:nvSpPr>
          <p:cNvPr id="253" name="Title Text"/>
          <p:cNvSpPr txBox="1">
            <a:spLocks noGrp="1"/>
          </p:cNvSpPr>
          <p:nvPr>
            <p:ph type="title"/>
          </p:nvPr>
        </p:nvSpPr>
        <p:spPr>
          <a:xfrm>
            <a:off x="579696" y="2865178"/>
            <a:ext cx="7984502" cy="1127700"/>
          </a:xfrm>
          <a:prstGeom prst="rect">
            <a:avLst/>
          </a:prstGeom>
        </p:spPr>
        <p:txBody>
          <a:bodyPr lIns="58925" tIns="58925" rIns="58925" bIns="58925" anchor="ctr"/>
          <a:lstStyle>
            <a:lvl1pPr algn="ctr">
              <a:lnSpc>
                <a:spcPct val="95000"/>
              </a:lnSpc>
              <a:defRPr sz="3500">
                <a:solidFill>
                  <a:srgbClr val="FFFFFF"/>
                </a:solidFill>
                <a:latin typeface="Courier New"/>
                <a:ea typeface="Courier New"/>
                <a:cs typeface="Courier New"/>
                <a:sym typeface="Courier New"/>
              </a:defRPr>
            </a:lvl1pPr>
          </a:lstStyle>
          <a:p>
            <a:r>
              <a:t>Title Text</a:t>
            </a:r>
          </a:p>
        </p:txBody>
      </p:sp>
      <p:sp>
        <p:nvSpPr>
          <p:cNvPr id="254" name="Slide Number"/>
          <p:cNvSpPr txBox="1">
            <a:spLocks noGrp="1"/>
          </p:cNvSpPr>
          <p:nvPr>
            <p:ph type="sldNum" sz="quarter" idx="2"/>
          </p:nvPr>
        </p:nvSpPr>
        <p:spPr>
          <a:xfrm>
            <a:off x="6368619" y="6264814"/>
            <a:ext cx="184580" cy="182954"/>
          </a:xfrm>
          <a:prstGeom prst="rect">
            <a:avLst/>
          </a:prstGeom>
        </p:spPr>
        <p:txBody>
          <a:bodyPr lIns="29450" tIns="29450" rIns="29450" bIns="29450"/>
          <a:lstStyle>
            <a:lvl1pPr>
              <a:defRPr sz="800" b="1">
                <a:solidFill>
                  <a:srgbClr val="000000"/>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61" name="Slide Number"/>
          <p:cNvSpPr txBox="1">
            <a:spLocks noGrp="1"/>
          </p:cNvSpPr>
          <p:nvPr>
            <p:ph type="sldNum" sz="quarter" idx="2"/>
          </p:nvPr>
        </p:nvSpPr>
        <p:spPr>
          <a:xfrm>
            <a:off x="8306716" y="5660176"/>
            <a:ext cx="208703" cy="202501"/>
          </a:xfrm>
          <a:prstGeom prst="rect">
            <a:avLst/>
          </a:prstGeom>
        </p:spPr>
        <p:txBody>
          <a:bodyPr lIns="31400" tIns="31400" rIns="31400" bIns="31400"/>
          <a:lstStyle>
            <a:lvl1pPr>
              <a:defRPr>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Divider">
    <p:bg>
      <p:bgPr>
        <a:solidFill>
          <a:srgbClr val="00A2E0"/>
        </a:solidFill>
        <a:effectLst/>
      </p:bgPr>
    </p:bg>
    <p:spTree>
      <p:nvGrpSpPr>
        <p:cNvPr id="1" name=""/>
        <p:cNvGrpSpPr/>
        <p:nvPr/>
      </p:nvGrpSpPr>
      <p:grpSpPr>
        <a:xfrm>
          <a:off x="0" y="0"/>
          <a:ext cx="0" cy="0"/>
          <a:chOff x="0" y="0"/>
          <a:chExt cx="0" cy="0"/>
        </a:xfrm>
      </p:grpSpPr>
      <p:sp>
        <p:nvSpPr>
          <p:cNvPr id="277" name="Title Text"/>
          <p:cNvSpPr txBox="1">
            <a:spLocks noGrp="1"/>
          </p:cNvSpPr>
          <p:nvPr>
            <p:ph type="title"/>
          </p:nvPr>
        </p:nvSpPr>
        <p:spPr>
          <a:xfrm>
            <a:off x="579696" y="2865178"/>
            <a:ext cx="7984502" cy="1127700"/>
          </a:xfrm>
          <a:prstGeom prst="rect">
            <a:avLst/>
          </a:prstGeom>
        </p:spPr>
        <p:txBody>
          <a:bodyPr lIns="58925" tIns="58925" rIns="58925" bIns="58925" anchor="ctr"/>
          <a:lstStyle>
            <a:lvl1pPr algn="ctr">
              <a:lnSpc>
                <a:spcPct val="95000"/>
              </a:lnSpc>
              <a:defRPr sz="3500">
                <a:solidFill>
                  <a:srgbClr val="FFFFFF"/>
                </a:solidFill>
                <a:latin typeface="Courier New"/>
                <a:ea typeface="Courier New"/>
                <a:cs typeface="Courier New"/>
                <a:sym typeface="Courier New"/>
              </a:defRPr>
            </a:lvl1pPr>
          </a:lstStyle>
          <a:p>
            <a:r>
              <a:t>Title Text</a:t>
            </a:r>
          </a:p>
        </p:txBody>
      </p:sp>
      <p:sp>
        <p:nvSpPr>
          <p:cNvPr id="278" name="Slide Number"/>
          <p:cNvSpPr txBox="1">
            <a:spLocks noGrp="1"/>
          </p:cNvSpPr>
          <p:nvPr>
            <p:ph type="sldNum" sz="quarter" idx="2"/>
          </p:nvPr>
        </p:nvSpPr>
        <p:spPr>
          <a:xfrm>
            <a:off x="6368619" y="6264814"/>
            <a:ext cx="184580" cy="182954"/>
          </a:xfrm>
          <a:prstGeom prst="rect">
            <a:avLst/>
          </a:prstGeom>
        </p:spPr>
        <p:txBody>
          <a:bodyPr lIns="29450" tIns="29450" rIns="29450" bIns="29450"/>
          <a:lstStyle>
            <a:lvl1pPr>
              <a:defRPr sz="800" b="1">
                <a:solidFill>
                  <a:srgbClr val="000000"/>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11699" y="2867799"/>
            <a:ext cx="8520602" cy="1122301"/>
          </a:xfrm>
          <a:prstGeom prst="rect">
            <a:avLst/>
          </a:prstGeom>
        </p:spPr>
        <p:txBody>
          <a:bodyPr anchor="ctr"/>
          <a:lstStyle>
            <a:lvl1pPr algn="ctr">
              <a:defRPr sz="3600"/>
            </a:lvl1pPr>
          </a:lstStyle>
          <a:p>
            <a:r>
              <a:t>Title Text</a:t>
            </a:r>
          </a:p>
        </p:txBody>
      </p:sp>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1_1 Column">
    <p:spTree>
      <p:nvGrpSpPr>
        <p:cNvPr id="1" name=""/>
        <p:cNvGrpSpPr/>
        <p:nvPr/>
      </p:nvGrpSpPr>
      <p:grpSpPr>
        <a:xfrm>
          <a:off x="0" y="0"/>
          <a:ext cx="0" cy="0"/>
          <a:chOff x="0" y="0"/>
          <a:chExt cx="0" cy="0"/>
        </a:xfrm>
      </p:grpSpPr>
      <p:sp>
        <p:nvSpPr>
          <p:cNvPr id="285" name="Shape 188"/>
          <p:cNvSpPr/>
          <p:nvPr/>
        </p:nvSpPr>
        <p:spPr>
          <a:xfrm>
            <a:off x="579696" y="1391273"/>
            <a:ext cx="1031101" cy="1"/>
          </a:xfrm>
          <a:prstGeom prst="line">
            <a:avLst/>
          </a:prstGeom>
          <a:ln w="25400" cap="rnd">
            <a:solidFill>
              <a:srgbClr val="00A2E0"/>
            </a:solidFill>
            <a:miter lim="400000"/>
          </a:ln>
        </p:spPr>
        <p:txBody>
          <a:bodyPr lIns="45719" rIns="45719"/>
          <a:lstStyle/>
          <a:p>
            <a:endParaRPr/>
          </a:p>
        </p:txBody>
      </p:sp>
      <p:sp>
        <p:nvSpPr>
          <p:cNvPr id="286" name="Title Text"/>
          <p:cNvSpPr txBox="1">
            <a:spLocks noGrp="1"/>
          </p:cNvSpPr>
          <p:nvPr>
            <p:ph type="title"/>
          </p:nvPr>
        </p:nvSpPr>
        <p:spPr>
          <a:xfrm>
            <a:off x="579696" y="-2"/>
            <a:ext cx="7984502" cy="1127701"/>
          </a:xfrm>
          <a:prstGeom prst="rect">
            <a:avLst/>
          </a:prstGeom>
        </p:spPr>
        <p:txBody>
          <a:bodyPr lIns="58925" tIns="58925" rIns="58925" bIns="58925" anchor="b"/>
          <a:lstStyle>
            <a:lvl1pPr>
              <a:lnSpc>
                <a:spcPct val="95000"/>
              </a:lnSpc>
              <a:defRPr sz="2600">
                <a:solidFill>
                  <a:srgbClr val="00A2E0"/>
                </a:solidFill>
                <a:latin typeface="Courier New"/>
                <a:ea typeface="Courier New"/>
                <a:cs typeface="Courier New"/>
                <a:sym typeface="Courier New"/>
              </a:defRPr>
            </a:lvl1pPr>
          </a:lstStyle>
          <a:p>
            <a:r>
              <a:t>Title Text</a:t>
            </a:r>
          </a:p>
        </p:txBody>
      </p:sp>
      <p:sp>
        <p:nvSpPr>
          <p:cNvPr id="287" name="Body Level One…"/>
          <p:cNvSpPr txBox="1">
            <a:spLocks noGrp="1"/>
          </p:cNvSpPr>
          <p:nvPr>
            <p:ph type="body" sz="half" idx="1"/>
          </p:nvPr>
        </p:nvSpPr>
        <p:spPr>
          <a:xfrm>
            <a:off x="579312" y="1826121"/>
            <a:ext cx="3872702" cy="4452601"/>
          </a:xfrm>
          <a:prstGeom prst="rect">
            <a:avLst/>
          </a:prstGeom>
        </p:spPr>
        <p:txBody>
          <a:bodyPr lIns="58925" tIns="58925" rIns="58925" bIns="58925"/>
          <a:lstStyle>
            <a:lvl1pPr>
              <a:lnSpc>
                <a:spcPct val="100000"/>
              </a:lnSpc>
              <a:spcBef>
                <a:spcPts val="500"/>
              </a:spcBef>
              <a:buClrTx/>
              <a:buSzTx/>
              <a:buNone/>
              <a:defRPr sz="1300">
                <a:solidFill>
                  <a:srgbClr val="5E5E5E"/>
                </a:solidFill>
                <a:latin typeface="Courier New"/>
                <a:ea typeface="Courier New"/>
                <a:cs typeface="Courier New"/>
                <a:sym typeface="Courier New"/>
              </a:defRPr>
            </a:lvl1pPr>
            <a:lvl2pPr marL="114300" indent="-38100">
              <a:lnSpc>
                <a:spcPct val="100000"/>
              </a:lnSpc>
              <a:spcBef>
                <a:spcPts val="500"/>
              </a:spcBef>
              <a:buClrTx/>
              <a:buChar char="o"/>
              <a:defRPr sz="1300">
                <a:solidFill>
                  <a:srgbClr val="5E5E5E"/>
                </a:solidFill>
                <a:latin typeface="Courier New"/>
                <a:ea typeface="Courier New"/>
                <a:cs typeface="Courier New"/>
                <a:sym typeface="Courier New"/>
              </a:defRPr>
            </a:lvl2pPr>
            <a:lvl3pPr marL="228600" indent="-38100">
              <a:lnSpc>
                <a:spcPct val="100000"/>
              </a:lnSpc>
              <a:spcBef>
                <a:spcPts val="500"/>
              </a:spcBef>
              <a:buClrTx/>
              <a:buChar char="o"/>
              <a:defRPr sz="1300">
                <a:solidFill>
                  <a:srgbClr val="5E5E5E"/>
                </a:solidFill>
                <a:latin typeface="Courier New"/>
                <a:ea typeface="Courier New"/>
                <a:cs typeface="Courier New"/>
                <a:sym typeface="Courier New"/>
              </a:defRPr>
            </a:lvl3pPr>
            <a:lvl4pPr marL="342900" indent="-38100">
              <a:lnSpc>
                <a:spcPct val="100000"/>
              </a:lnSpc>
              <a:spcBef>
                <a:spcPts val="500"/>
              </a:spcBef>
              <a:buClrTx/>
              <a:buChar char="o"/>
              <a:defRPr sz="1300">
                <a:solidFill>
                  <a:srgbClr val="5E5E5E"/>
                </a:solidFill>
                <a:latin typeface="Courier New"/>
                <a:ea typeface="Courier New"/>
                <a:cs typeface="Courier New"/>
                <a:sym typeface="Courier New"/>
              </a:defRPr>
            </a:lvl4pPr>
            <a:lvl5pPr marL="469900" indent="-38100">
              <a:lnSpc>
                <a:spcPct val="100000"/>
              </a:lnSpc>
              <a:spcBef>
                <a:spcPts val="500"/>
              </a:spcBef>
              <a:buClrTx/>
              <a:buChar char="o"/>
              <a:defRPr sz="1300">
                <a:solidFill>
                  <a:srgbClr val="5E5E5E"/>
                </a:solidFill>
                <a:latin typeface="Courier New"/>
                <a:ea typeface="Courier New"/>
                <a:cs typeface="Courier New"/>
                <a:sym typeface="Courier New"/>
              </a:defRPr>
            </a:lvl5pPr>
          </a:lstStyle>
          <a:p>
            <a:r>
              <a:t>Body Level One</a:t>
            </a:r>
          </a:p>
          <a:p>
            <a:pPr lvl="1"/>
            <a:r>
              <a:t>Body Level Two</a:t>
            </a:r>
          </a:p>
          <a:p>
            <a:pPr lvl="2"/>
            <a:r>
              <a:t>Body Level Three</a:t>
            </a:r>
          </a:p>
          <a:p>
            <a:pPr lvl="3"/>
            <a:r>
              <a:t>Body Level Four</a:t>
            </a:r>
          </a:p>
          <a:p>
            <a:pPr lvl="4"/>
            <a:r>
              <a:t>Body Level Five</a:t>
            </a:r>
          </a:p>
        </p:txBody>
      </p:sp>
      <p:sp>
        <p:nvSpPr>
          <p:cNvPr id="288" name="Shape 191"/>
          <p:cNvSpPr txBox="1">
            <a:spLocks noGrp="1"/>
          </p:cNvSpPr>
          <p:nvPr>
            <p:ph type="body" sz="half" idx="13"/>
          </p:nvPr>
        </p:nvSpPr>
        <p:spPr>
          <a:xfrm>
            <a:off x="4691488" y="1826119"/>
            <a:ext cx="3872701" cy="4452601"/>
          </a:xfrm>
          <a:prstGeom prst="rect">
            <a:avLst/>
          </a:prstGeom>
        </p:spPr>
        <p:txBody>
          <a:bodyPr lIns="58925" tIns="58925" rIns="58925" bIns="58925"/>
          <a:lstStyle/>
          <a:p>
            <a:pPr>
              <a:lnSpc>
                <a:spcPct val="100000"/>
              </a:lnSpc>
              <a:spcBef>
                <a:spcPts val="500"/>
              </a:spcBef>
              <a:buClrTx/>
              <a:buSzTx/>
              <a:buNone/>
              <a:defRPr sz="1300">
                <a:solidFill>
                  <a:srgbClr val="5E5E5E"/>
                </a:solidFill>
                <a:latin typeface="Courier New"/>
                <a:ea typeface="Courier New"/>
                <a:cs typeface="Courier New"/>
                <a:sym typeface="Courier New"/>
              </a:defRPr>
            </a:pPr>
            <a:endParaRPr/>
          </a:p>
        </p:txBody>
      </p:sp>
      <p:sp>
        <p:nvSpPr>
          <p:cNvPr id="289" name="Slide Number"/>
          <p:cNvSpPr txBox="1">
            <a:spLocks noGrp="1"/>
          </p:cNvSpPr>
          <p:nvPr>
            <p:ph type="sldNum" sz="quarter" idx="2"/>
          </p:nvPr>
        </p:nvSpPr>
        <p:spPr>
          <a:xfrm>
            <a:off x="6368619" y="6264814"/>
            <a:ext cx="184580" cy="182954"/>
          </a:xfrm>
          <a:prstGeom prst="rect">
            <a:avLst/>
          </a:prstGeom>
        </p:spPr>
        <p:txBody>
          <a:bodyPr lIns="29450" tIns="29450" rIns="29450" bIns="29450"/>
          <a:lstStyle>
            <a:lvl1pPr>
              <a:defRPr sz="800" b="1">
                <a:solidFill>
                  <a:srgbClr val="000000"/>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96" name="Title Text"/>
          <p:cNvSpPr txBox="1">
            <a:spLocks noGrp="1"/>
          </p:cNvSpPr>
          <p:nvPr>
            <p:ph type="title"/>
          </p:nvPr>
        </p:nvSpPr>
        <p:spPr>
          <a:xfrm>
            <a:off x="311706" y="1601824"/>
            <a:ext cx="8520602" cy="2052600"/>
          </a:xfrm>
          <a:prstGeom prst="rect">
            <a:avLst/>
          </a:prstGeom>
        </p:spPr>
        <p:txBody>
          <a:bodyPr lIns="58925" tIns="58925" rIns="58925" bIns="58925" anchor="b"/>
          <a:lstStyle>
            <a:lvl1pPr algn="ctr">
              <a:defRPr sz="6300"/>
            </a:lvl1pPr>
          </a:lstStyle>
          <a:p>
            <a:r>
              <a:t>Title Text</a:t>
            </a:r>
          </a:p>
        </p:txBody>
      </p:sp>
      <p:sp>
        <p:nvSpPr>
          <p:cNvPr id="297" name="Body Level One…"/>
          <p:cNvSpPr txBox="1">
            <a:spLocks noGrp="1"/>
          </p:cNvSpPr>
          <p:nvPr>
            <p:ph type="body" sz="quarter" idx="1"/>
          </p:nvPr>
        </p:nvSpPr>
        <p:spPr>
          <a:xfrm>
            <a:off x="311698" y="3691373"/>
            <a:ext cx="8520602" cy="792601"/>
          </a:xfrm>
          <a:prstGeom prst="rect">
            <a:avLst/>
          </a:prstGeom>
        </p:spPr>
        <p:txBody>
          <a:bodyPr lIns="58925" tIns="58925" rIns="58925" bIns="58925"/>
          <a:lstStyle>
            <a:lvl1pPr algn="ctr">
              <a:lnSpc>
                <a:spcPct val="100000"/>
              </a:lnSpc>
              <a:spcBef>
                <a:spcPts val="0"/>
              </a:spcBef>
              <a:buClrTx/>
              <a:buSzTx/>
              <a:buNone/>
              <a:defRPr sz="3400"/>
            </a:lvl1pPr>
            <a:lvl2pPr algn="ctr">
              <a:lnSpc>
                <a:spcPct val="100000"/>
              </a:lnSpc>
              <a:spcBef>
                <a:spcPts val="0"/>
              </a:spcBef>
              <a:buClrTx/>
              <a:buSzTx/>
              <a:buNone/>
              <a:defRPr sz="3400"/>
            </a:lvl2pPr>
            <a:lvl3pPr algn="ctr">
              <a:lnSpc>
                <a:spcPct val="100000"/>
              </a:lnSpc>
              <a:spcBef>
                <a:spcPts val="0"/>
              </a:spcBef>
              <a:buClrTx/>
              <a:buSzTx/>
              <a:buNone/>
              <a:defRPr sz="3400"/>
            </a:lvl3pPr>
            <a:lvl4pPr algn="ctr">
              <a:lnSpc>
                <a:spcPct val="100000"/>
              </a:lnSpc>
              <a:spcBef>
                <a:spcPts val="0"/>
              </a:spcBef>
              <a:buClrTx/>
              <a:buSzTx/>
              <a:buNone/>
              <a:defRPr sz="3400"/>
            </a:lvl4pPr>
            <a:lvl5pPr algn="ctr">
              <a:lnSpc>
                <a:spcPct val="100000"/>
              </a:lnSpc>
              <a:spcBef>
                <a:spcPts val="0"/>
              </a:spcBef>
              <a:buClrTx/>
              <a:buSzTx/>
              <a:buNone/>
              <a:defRPr sz="3400"/>
            </a:lvl5pPr>
          </a:lstStyle>
          <a:p>
            <a:r>
              <a:t>Body Level One</a:t>
            </a:r>
          </a:p>
          <a:p>
            <a:pPr lvl="1"/>
            <a:r>
              <a:t>Body Level Two</a:t>
            </a:r>
          </a:p>
          <a:p>
            <a:pPr lvl="2"/>
            <a:r>
              <a:t>Body Level Three</a:t>
            </a:r>
          </a:p>
          <a:p>
            <a:pPr lvl="3"/>
            <a:r>
              <a:t>Body Level Four</a:t>
            </a:r>
          </a:p>
          <a:p>
            <a:pPr lvl="4"/>
            <a:r>
              <a:t>Body Level Five</a:t>
            </a:r>
          </a:p>
        </p:txBody>
      </p:sp>
      <p:sp>
        <p:nvSpPr>
          <p:cNvPr id="298" name="Slide Number"/>
          <p:cNvSpPr txBox="1">
            <a:spLocks noGrp="1"/>
          </p:cNvSpPr>
          <p:nvPr>
            <p:ph type="sldNum" sz="quarter" idx="2"/>
          </p:nvPr>
        </p:nvSpPr>
        <p:spPr>
          <a:xfrm>
            <a:off x="8671276" y="5547050"/>
            <a:ext cx="349816" cy="340416"/>
          </a:xfrm>
          <a:prstGeom prst="rect">
            <a:avLst/>
          </a:prstGeom>
        </p:spPr>
        <p:txBody>
          <a:bodyPr lIns="83800" tIns="83800" rIns="83800" bIns="83800"/>
          <a:lstStyle>
            <a:lvl1pPr>
              <a:defRPr sz="1200"/>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2_Title Slide">
    <p:spTree>
      <p:nvGrpSpPr>
        <p:cNvPr id="1" name=""/>
        <p:cNvGrpSpPr/>
        <p:nvPr/>
      </p:nvGrpSpPr>
      <p:grpSpPr>
        <a:xfrm>
          <a:off x="0" y="0"/>
          <a:ext cx="0" cy="0"/>
          <a:chOff x="0" y="0"/>
          <a:chExt cx="0" cy="0"/>
        </a:xfrm>
      </p:grpSpPr>
      <p:sp>
        <p:nvSpPr>
          <p:cNvPr id="305" name="Shape 198"/>
          <p:cNvSpPr/>
          <p:nvPr/>
        </p:nvSpPr>
        <p:spPr>
          <a:xfrm>
            <a:off x="0" y="5528998"/>
            <a:ext cx="9144000" cy="471601"/>
          </a:xfrm>
          <a:prstGeom prst="rect">
            <a:avLst/>
          </a:prstGeom>
          <a:solidFill>
            <a:srgbClr val="FFFFFF"/>
          </a:solidFill>
          <a:ln w="12700">
            <a:miter lim="400000"/>
          </a:ln>
        </p:spPr>
        <p:txBody>
          <a:bodyPr lIns="45719" rIns="45719" anchor="ctr"/>
          <a:lstStyle/>
          <a:p>
            <a:pPr algn="ctr">
              <a:defRPr sz="2200">
                <a:solidFill>
                  <a:srgbClr val="FFFFFF"/>
                </a:solidFill>
                <a:latin typeface="Calibri"/>
                <a:ea typeface="Calibri"/>
                <a:cs typeface="Calibri"/>
                <a:sym typeface="Calibri"/>
              </a:defRPr>
            </a:pPr>
            <a:endParaRPr/>
          </a:p>
        </p:txBody>
      </p:sp>
      <p:sp>
        <p:nvSpPr>
          <p:cNvPr id="306" name="Title Text"/>
          <p:cNvSpPr txBox="1">
            <a:spLocks noGrp="1"/>
          </p:cNvSpPr>
          <p:nvPr>
            <p:ph type="title"/>
          </p:nvPr>
        </p:nvSpPr>
        <p:spPr>
          <a:xfrm>
            <a:off x="685798" y="3107530"/>
            <a:ext cx="7772401" cy="999601"/>
          </a:xfrm>
          <a:prstGeom prst="rect">
            <a:avLst/>
          </a:prstGeom>
        </p:spPr>
        <p:txBody>
          <a:bodyPr lIns="58925" tIns="58925" rIns="58925" bIns="58925" anchor="ctr"/>
          <a:lstStyle>
            <a:lvl1pPr algn="ctr">
              <a:defRPr sz="8800">
                <a:latin typeface="Helvetica Neue Light"/>
                <a:ea typeface="Helvetica Neue Light"/>
                <a:cs typeface="Helvetica Neue Light"/>
                <a:sym typeface="Helvetica Neue Light"/>
              </a:defRPr>
            </a:lvl1pPr>
          </a:lstStyle>
          <a:p>
            <a:r>
              <a:t>Title Text</a:t>
            </a:r>
          </a:p>
        </p:txBody>
      </p:sp>
      <p:sp>
        <p:nvSpPr>
          <p:cNvPr id="307" name="Slide Number"/>
          <p:cNvSpPr txBox="1">
            <a:spLocks noGrp="1"/>
          </p:cNvSpPr>
          <p:nvPr>
            <p:ph type="sldNum" sz="quarter" idx="2"/>
          </p:nvPr>
        </p:nvSpPr>
        <p:spPr>
          <a:xfrm>
            <a:off x="6259035" y="5483921"/>
            <a:ext cx="294219" cy="281134"/>
          </a:xfrm>
          <a:prstGeom prst="rect">
            <a:avLst/>
          </a:prstGeom>
        </p:spPr>
        <p:txBody>
          <a:bodyPr lIns="41874" tIns="41874" rIns="41874" bIns="41874"/>
          <a:lstStyle>
            <a:lvl1pPr>
              <a:defRPr sz="140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14" name="Shape 202"/>
          <p:cNvSpPr/>
          <p:nvPr/>
        </p:nvSpPr>
        <p:spPr>
          <a:xfrm>
            <a:off x="0" y="5528998"/>
            <a:ext cx="9144000" cy="471601"/>
          </a:xfrm>
          <a:prstGeom prst="rect">
            <a:avLst/>
          </a:prstGeom>
          <a:solidFill>
            <a:srgbClr val="FFFFFF"/>
          </a:solidFill>
          <a:ln w="12700">
            <a:miter lim="400000"/>
          </a:ln>
        </p:spPr>
        <p:txBody>
          <a:bodyPr lIns="45719" rIns="45719" anchor="ctr"/>
          <a:lstStyle/>
          <a:p>
            <a:pPr algn="ctr">
              <a:defRPr sz="2200">
                <a:solidFill>
                  <a:srgbClr val="FFFFFF"/>
                </a:solidFill>
                <a:latin typeface="Calibri"/>
                <a:ea typeface="Calibri"/>
                <a:cs typeface="Calibri"/>
                <a:sym typeface="Calibri"/>
              </a:defRPr>
            </a:pPr>
            <a:endParaRPr/>
          </a:p>
        </p:txBody>
      </p:sp>
      <p:sp>
        <p:nvSpPr>
          <p:cNvPr id="315" name="Body Level One…"/>
          <p:cNvSpPr txBox="1">
            <a:spLocks noGrp="1"/>
          </p:cNvSpPr>
          <p:nvPr>
            <p:ph type="body" sz="half" idx="1"/>
          </p:nvPr>
        </p:nvSpPr>
        <p:spPr>
          <a:xfrm>
            <a:off x="457198" y="1924735"/>
            <a:ext cx="4038601" cy="3394501"/>
          </a:xfrm>
          <a:prstGeom prst="rect">
            <a:avLst/>
          </a:prstGeom>
        </p:spPr>
        <p:txBody>
          <a:bodyPr lIns="58925" tIns="58925" rIns="58925" bIns="58925"/>
          <a:lstStyle>
            <a:lvl1pPr marL="292100" indent="-38100">
              <a:lnSpc>
                <a:spcPct val="100000"/>
              </a:lnSpc>
              <a:spcBef>
                <a:spcPts val="0"/>
              </a:spcBef>
              <a:buClr>
                <a:srgbClr val="000000"/>
              </a:buClr>
              <a:buFont typeface="Trebuchet MS"/>
              <a:buChar char="•"/>
              <a:defRPr sz="1700">
                <a:solidFill>
                  <a:srgbClr val="000000"/>
                </a:solidFill>
              </a:defRPr>
            </a:lvl1pPr>
            <a:lvl2pPr marL="571500" indent="-76200">
              <a:lnSpc>
                <a:spcPct val="100000"/>
              </a:lnSpc>
              <a:spcBef>
                <a:spcPts val="0"/>
              </a:spcBef>
              <a:buClr>
                <a:srgbClr val="000000"/>
              </a:buClr>
              <a:buFont typeface="Trebuchet MS"/>
              <a:buChar char="–"/>
              <a:defRPr sz="1700">
                <a:solidFill>
                  <a:srgbClr val="000000"/>
                </a:solidFill>
              </a:defRPr>
            </a:lvl2pPr>
            <a:lvl3pPr marL="838200" indent="-88900">
              <a:lnSpc>
                <a:spcPct val="100000"/>
              </a:lnSpc>
              <a:spcBef>
                <a:spcPts val="0"/>
              </a:spcBef>
              <a:buClr>
                <a:srgbClr val="000000"/>
              </a:buClr>
              <a:buFont typeface="Trebuchet MS"/>
              <a:buChar char="–"/>
              <a:defRPr sz="1700">
                <a:solidFill>
                  <a:srgbClr val="000000"/>
                </a:solidFill>
              </a:defRPr>
            </a:lvl3pPr>
            <a:lvl4pPr marL="1130300" indent="-88900">
              <a:lnSpc>
                <a:spcPct val="100000"/>
              </a:lnSpc>
              <a:spcBef>
                <a:spcPts val="0"/>
              </a:spcBef>
              <a:buClr>
                <a:srgbClr val="000000"/>
              </a:buClr>
              <a:buFont typeface="Trebuchet MS"/>
              <a:buChar char="o"/>
              <a:defRPr sz="1700">
                <a:solidFill>
                  <a:srgbClr val="000000"/>
                </a:solidFill>
              </a:defRPr>
            </a:lvl4pPr>
            <a:lvl5pPr marL="1422400" indent="-88900">
              <a:lnSpc>
                <a:spcPct val="100000"/>
              </a:lnSpc>
              <a:spcBef>
                <a:spcPts val="0"/>
              </a:spcBef>
              <a:buClr>
                <a:srgbClr val="000000"/>
              </a:buClr>
              <a:buFont typeface="Trebuchet MS"/>
              <a:buChar char="•"/>
              <a:defRPr sz="17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16" name="Shape 204"/>
          <p:cNvSpPr txBox="1">
            <a:spLocks noGrp="1"/>
          </p:cNvSpPr>
          <p:nvPr>
            <p:ph type="body" sz="half" idx="13"/>
          </p:nvPr>
        </p:nvSpPr>
        <p:spPr>
          <a:xfrm>
            <a:off x="4648198" y="1924734"/>
            <a:ext cx="4038601" cy="3394502"/>
          </a:xfrm>
          <a:prstGeom prst="rect">
            <a:avLst/>
          </a:prstGeom>
        </p:spPr>
        <p:txBody>
          <a:bodyPr lIns="58925" tIns="58925" rIns="58925" bIns="58925"/>
          <a:lstStyle/>
          <a:p>
            <a:pPr>
              <a:lnSpc>
                <a:spcPct val="100000"/>
              </a:lnSpc>
              <a:spcBef>
                <a:spcPts val="500"/>
              </a:spcBef>
              <a:buClrTx/>
              <a:buSzTx/>
              <a:buNone/>
              <a:defRPr sz="1300">
                <a:solidFill>
                  <a:srgbClr val="5E5E5E"/>
                </a:solidFill>
                <a:latin typeface="Courier New"/>
                <a:ea typeface="Courier New"/>
                <a:cs typeface="Courier New"/>
                <a:sym typeface="Courier New"/>
              </a:defRPr>
            </a:pPr>
            <a:endParaRPr/>
          </a:p>
        </p:txBody>
      </p:sp>
      <p:sp>
        <p:nvSpPr>
          <p:cNvPr id="317" name="Title Text"/>
          <p:cNvSpPr txBox="1">
            <a:spLocks noGrp="1"/>
          </p:cNvSpPr>
          <p:nvPr>
            <p:ph type="title"/>
          </p:nvPr>
        </p:nvSpPr>
        <p:spPr>
          <a:xfrm>
            <a:off x="209722" y="831849"/>
            <a:ext cx="7848900" cy="541201"/>
          </a:xfrm>
          <a:prstGeom prst="rect">
            <a:avLst/>
          </a:prstGeom>
        </p:spPr>
        <p:txBody>
          <a:bodyPr lIns="58925" tIns="58925" rIns="58925" bIns="58925" anchor="ctr"/>
          <a:lstStyle>
            <a:lvl1pPr>
              <a:defRPr sz="3600">
                <a:latin typeface="Helvetica Neue Light"/>
                <a:ea typeface="Helvetica Neue Light"/>
                <a:cs typeface="Helvetica Neue Light"/>
                <a:sym typeface="Helvetica Neue Light"/>
              </a:defRPr>
            </a:lvl1pPr>
          </a:lstStyle>
          <a:p>
            <a:r>
              <a:t>Title Text</a:t>
            </a:r>
          </a:p>
        </p:txBody>
      </p:sp>
      <p:sp>
        <p:nvSpPr>
          <p:cNvPr id="318" name="Slide Number"/>
          <p:cNvSpPr txBox="1">
            <a:spLocks noGrp="1"/>
          </p:cNvSpPr>
          <p:nvPr>
            <p:ph type="sldNum" sz="quarter" idx="2"/>
          </p:nvPr>
        </p:nvSpPr>
        <p:spPr>
          <a:xfrm>
            <a:off x="6259035" y="5483921"/>
            <a:ext cx="294219" cy="281134"/>
          </a:xfrm>
          <a:prstGeom prst="rect">
            <a:avLst/>
          </a:prstGeom>
        </p:spPr>
        <p:txBody>
          <a:bodyPr lIns="41874" tIns="41874" rIns="41874" bIns="41874"/>
          <a:lstStyle>
            <a:lvl1pPr>
              <a:defRPr sz="140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
        <p:cNvGrpSpPr/>
        <p:nvPr/>
      </p:nvGrpSpPr>
      <p:grpSpPr>
        <a:xfrm>
          <a:off x="0" y="0"/>
          <a:ext cx="0" cy="0"/>
          <a:chOff x="0" y="0"/>
          <a:chExt cx="0" cy="0"/>
        </a:xfrm>
      </p:grpSpPr>
      <p:sp>
        <p:nvSpPr>
          <p:cNvPr id="28" name="Title Text"/>
          <p:cNvSpPr txBox="1">
            <a:spLocks noGrp="1"/>
          </p:cNvSpPr>
          <p:nvPr>
            <p:ph type="title"/>
          </p:nvPr>
        </p:nvSpPr>
        <p:spPr>
          <a:prstGeom prst="rect">
            <a:avLst/>
          </a:prstGeom>
        </p:spPr>
        <p:txBody>
          <a:bodyPr/>
          <a:lstStyle/>
          <a:p>
            <a:r>
              <a:t>Title Text</a:t>
            </a:r>
          </a:p>
        </p:txBody>
      </p:sp>
      <p:sp>
        <p:nvSpPr>
          <p:cNvPr id="29"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two columns">
    <p:spTree>
      <p:nvGrpSpPr>
        <p:cNvPr id="1" name=""/>
        <p:cNvGrpSpPr/>
        <p:nvPr/>
      </p:nvGrpSpPr>
      <p:grpSpPr>
        <a:xfrm>
          <a:off x="0" y="0"/>
          <a:ext cx="0" cy="0"/>
          <a:chOff x="0" y="0"/>
          <a:chExt cx="0" cy="0"/>
        </a:xfrm>
      </p:grpSpPr>
      <p:sp>
        <p:nvSpPr>
          <p:cNvPr id="37" name="Title Text"/>
          <p:cNvSpPr txBox="1">
            <a:spLocks noGrp="1"/>
          </p:cNvSpPr>
          <p:nvPr>
            <p:ph type="title"/>
          </p:nvPr>
        </p:nvSpPr>
        <p:spPr>
          <a:prstGeom prst="rect">
            <a:avLst/>
          </a:prstGeom>
        </p:spPr>
        <p:txBody>
          <a:bodyPr/>
          <a:lstStyle/>
          <a:p>
            <a:r>
              <a:t>Title Text</a:t>
            </a:r>
          </a:p>
        </p:txBody>
      </p:sp>
      <p:sp>
        <p:nvSpPr>
          <p:cNvPr id="38" name="Body Level One…"/>
          <p:cNvSpPr txBox="1">
            <a:spLocks noGrp="1"/>
          </p:cNvSpPr>
          <p:nvPr>
            <p:ph type="body" sz="half" idx="1"/>
          </p:nvPr>
        </p:nvSpPr>
        <p:spPr>
          <a:xfrm>
            <a:off x="311699" y="1536633"/>
            <a:ext cx="3999902" cy="4555200"/>
          </a:xfrm>
          <a:prstGeom prst="rect">
            <a:avLst/>
          </a:prstGeom>
        </p:spPr>
        <p:txBody>
          <a:bodyPr/>
          <a:lstStyle>
            <a:lvl1pPr>
              <a:defRPr sz="1400"/>
            </a:lvl1pPr>
            <a:lvl2pPr>
              <a:defRPr sz="1400"/>
            </a:lvl2pPr>
            <a:lvl3pPr>
              <a:defRPr sz="1400"/>
            </a:lvl3pPr>
            <a:lvl4pPr>
              <a:defRPr sz="1400"/>
            </a:lvl4pPr>
            <a:lvl5pPr>
              <a:defRPr sz="1400"/>
            </a:lvl5pPr>
          </a:lstStyle>
          <a:p>
            <a:r>
              <a:t>Body Level One</a:t>
            </a:r>
          </a:p>
          <a:p>
            <a:pPr lvl="1"/>
            <a:r>
              <a:t>Body Level Two</a:t>
            </a:r>
          </a:p>
          <a:p>
            <a:pPr lvl="2"/>
            <a:r>
              <a:t>Body Level Three</a:t>
            </a:r>
          </a:p>
          <a:p>
            <a:pPr lvl="3"/>
            <a:r>
              <a:t>Body Level Four</a:t>
            </a:r>
          </a:p>
          <a:p>
            <a:pPr lvl="4"/>
            <a:r>
              <a:t>Body Level Five</a:t>
            </a:r>
          </a:p>
        </p:txBody>
      </p:sp>
      <p:sp>
        <p:nvSpPr>
          <p:cNvPr id="39" name="Shape 23"/>
          <p:cNvSpPr txBox="1">
            <a:spLocks noGrp="1"/>
          </p:cNvSpPr>
          <p:nvPr>
            <p:ph type="body" sz="half" idx="13"/>
          </p:nvPr>
        </p:nvSpPr>
        <p:spPr>
          <a:xfrm>
            <a:off x="4832399" y="1536632"/>
            <a:ext cx="3999902" cy="4555202"/>
          </a:xfrm>
          <a:prstGeom prst="rect">
            <a:avLst/>
          </a:prstGeom>
        </p:spPr>
        <p:txBody>
          <a:bodyPr/>
          <a:lstStyle/>
          <a:p>
            <a:pPr>
              <a:defRPr sz="1400"/>
            </a:pPr>
            <a:endParaRP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47" name="Title Text"/>
          <p:cNvSpPr txBox="1">
            <a:spLocks noGrp="1"/>
          </p:cNvSpPr>
          <p:nvPr>
            <p:ph type="title"/>
          </p:nvPr>
        </p:nvSpPr>
        <p:spPr>
          <a:prstGeom prst="rect">
            <a:avLst/>
          </a:prstGeom>
        </p:spPr>
        <p:txBody>
          <a:body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One column text">
    <p:spTree>
      <p:nvGrpSpPr>
        <p:cNvPr id="1" name=""/>
        <p:cNvGrpSpPr/>
        <p:nvPr/>
      </p:nvGrpSpPr>
      <p:grpSpPr>
        <a:xfrm>
          <a:off x="0" y="0"/>
          <a:ext cx="0" cy="0"/>
          <a:chOff x="0" y="0"/>
          <a:chExt cx="0" cy="0"/>
        </a:xfrm>
      </p:grpSpPr>
      <p:sp>
        <p:nvSpPr>
          <p:cNvPr id="55" name="Title Text"/>
          <p:cNvSpPr txBox="1">
            <a:spLocks noGrp="1"/>
          </p:cNvSpPr>
          <p:nvPr>
            <p:ph type="title"/>
          </p:nvPr>
        </p:nvSpPr>
        <p:spPr>
          <a:xfrm>
            <a:off x="311699" y="740799"/>
            <a:ext cx="2808001" cy="1007702"/>
          </a:xfrm>
          <a:prstGeom prst="rect">
            <a:avLst/>
          </a:prstGeom>
        </p:spPr>
        <p:txBody>
          <a:bodyPr anchor="b"/>
          <a:lstStyle>
            <a:lvl1pPr>
              <a:defRPr sz="2400"/>
            </a:lvl1pPr>
          </a:lstStyle>
          <a:p>
            <a:r>
              <a:t>Title Text</a:t>
            </a:r>
          </a:p>
        </p:txBody>
      </p:sp>
      <p:sp>
        <p:nvSpPr>
          <p:cNvPr id="56" name="Body Level One…"/>
          <p:cNvSpPr txBox="1">
            <a:spLocks noGrp="1"/>
          </p:cNvSpPr>
          <p:nvPr>
            <p:ph type="body" sz="quarter" idx="1"/>
          </p:nvPr>
        </p:nvSpPr>
        <p:spPr>
          <a:xfrm>
            <a:off x="311699" y="1852800"/>
            <a:ext cx="2808001" cy="4239301"/>
          </a:xfrm>
          <a:prstGeom prst="rect">
            <a:avLst/>
          </a:prstGeom>
        </p:spPr>
        <p:txBody>
          <a:bodyPr/>
          <a:lstStyle>
            <a:lvl1pPr>
              <a:defRPr sz="1200"/>
            </a:lvl1pPr>
            <a:lvl2pPr>
              <a:defRPr sz="1200"/>
            </a:lvl2pPr>
            <a:lvl3pPr>
              <a:defRPr sz="1200"/>
            </a:lvl3pPr>
            <a:lvl4pPr>
              <a:defRPr sz="1200"/>
            </a:lvl4pPr>
            <a:lvl5pPr>
              <a:defRPr sz="1200"/>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Main point">
    <p:spTree>
      <p:nvGrpSpPr>
        <p:cNvPr id="1" name=""/>
        <p:cNvGrpSpPr/>
        <p:nvPr/>
      </p:nvGrpSpPr>
      <p:grpSpPr>
        <a:xfrm>
          <a:off x="0" y="0"/>
          <a:ext cx="0" cy="0"/>
          <a:chOff x="0" y="0"/>
          <a:chExt cx="0" cy="0"/>
        </a:xfrm>
      </p:grpSpPr>
      <p:sp>
        <p:nvSpPr>
          <p:cNvPr id="64" name="Title Text"/>
          <p:cNvSpPr txBox="1">
            <a:spLocks noGrp="1"/>
          </p:cNvSpPr>
          <p:nvPr>
            <p:ph type="title"/>
          </p:nvPr>
        </p:nvSpPr>
        <p:spPr>
          <a:xfrm>
            <a:off x="490250" y="600199"/>
            <a:ext cx="6367801" cy="5454302"/>
          </a:xfrm>
          <a:prstGeom prst="rect">
            <a:avLst/>
          </a:prstGeom>
        </p:spPr>
        <p:txBody>
          <a:bodyPr anchor="ctr"/>
          <a:lstStyle>
            <a:lvl1pPr>
              <a:defRPr sz="4800"/>
            </a:lvl1pPr>
          </a:lstStyle>
          <a:p>
            <a:r>
              <a:t>Title Text</a:t>
            </a:r>
          </a:p>
        </p:txBody>
      </p:sp>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Section title and description">
    <p:spTree>
      <p:nvGrpSpPr>
        <p:cNvPr id="1" name=""/>
        <p:cNvGrpSpPr/>
        <p:nvPr/>
      </p:nvGrpSpPr>
      <p:grpSpPr>
        <a:xfrm>
          <a:off x="0" y="0"/>
          <a:ext cx="0" cy="0"/>
          <a:chOff x="0" y="0"/>
          <a:chExt cx="0" cy="0"/>
        </a:xfrm>
      </p:grpSpPr>
      <p:sp>
        <p:nvSpPr>
          <p:cNvPr id="72" name="Shape 36"/>
          <p:cNvSpPr/>
          <p:nvPr/>
        </p:nvSpPr>
        <p:spPr>
          <a:xfrm>
            <a:off x="4572000" y="-167"/>
            <a:ext cx="4572000" cy="6858001"/>
          </a:xfrm>
          <a:prstGeom prst="rect">
            <a:avLst/>
          </a:prstGeom>
          <a:solidFill>
            <a:srgbClr val="EEEEEE"/>
          </a:solidFill>
          <a:ln w="12700">
            <a:miter lim="400000"/>
          </a:ln>
        </p:spPr>
        <p:txBody>
          <a:bodyPr lIns="45719" rIns="45719" anchor="ctr"/>
          <a:lstStyle/>
          <a:p>
            <a:endParaRPr/>
          </a:p>
        </p:txBody>
      </p:sp>
      <p:sp>
        <p:nvSpPr>
          <p:cNvPr id="73" name="Title Text"/>
          <p:cNvSpPr txBox="1">
            <a:spLocks noGrp="1"/>
          </p:cNvSpPr>
          <p:nvPr>
            <p:ph type="title"/>
          </p:nvPr>
        </p:nvSpPr>
        <p:spPr>
          <a:xfrm>
            <a:off x="265500" y="1644232"/>
            <a:ext cx="4045200" cy="1976401"/>
          </a:xfrm>
          <a:prstGeom prst="rect">
            <a:avLst/>
          </a:prstGeom>
        </p:spPr>
        <p:txBody>
          <a:bodyPr anchor="b"/>
          <a:lstStyle>
            <a:lvl1pPr algn="ctr">
              <a:defRPr sz="4200"/>
            </a:lvl1pPr>
          </a:lstStyle>
          <a:p>
            <a:r>
              <a:t>Title Text</a:t>
            </a:r>
          </a:p>
        </p:txBody>
      </p:sp>
      <p:sp>
        <p:nvSpPr>
          <p:cNvPr id="74" name="Body Level One…"/>
          <p:cNvSpPr txBox="1">
            <a:spLocks noGrp="1"/>
          </p:cNvSpPr>
          <p:nvPr>
            <p:ph type="body" sz="quarter" idx="1"/>
          </p:nvPr>
        </p:nvSpPr>
        <p:spPr>
          <a:xfrm>
            <a:off x="265500" y="3737433"/>
            <a:ext cx="4045200" cy="1646701"/>
          </a:xfrm>
          <a:prstGeom prst="rect">
            <a:avLst/>
          </a:prstGeom>
        </p:spPr>
        <p:txBody>
          <a:bodyPr/>
          <a:lstStyle>
            <a:lvl1pPr algn="ctr">
              <a:lnSpc>
                <a:spcPct val="100000"/>
              </a:lnSpc>
              <a:spcBef>
                <a:spcPts val="0"/>
              </a:spcBef>
              <a:buClrTx/>
              <a:buSzTx/>
              <a:buNone/>
              <a:defRPr sz="2100"/>
            </a:lvl1pPr>
            <a:lvl2pPr algn="ctr">
              <a:lnSpc>
                <a:spcPct val="100000"/>
              </a:lnSpc>
              <a:spcBef>
                <a:spcPts val="0"/>
              </a:spcBef>
              <a:buClrTx/>
              <a:buSzTx/>
              <a:buNone/>
              <a:defRPr sz="2100"/>
            </a:lvl2pPr>
            <a:lvl3pPr algn="ctr">
              <a:lnSpc>
                <a:spcPct val="100000"/>
              </a:lnSpc>
              <a:spcBef>
                <a:spcPts val="0"/>
              </a:spcBef>
              <a:buClrTx/>
              <a:buSzTx/>
              <a:buNone/>
              <a:defRPr sz="2100"/>
            </a:lvl3pPr>
            <a:lvl4pPr algn="ctr">
              <a:lnSpc>
                <a:spcPct val="100000"/>
              </a:lnSpc>
              <a:spcBef>
                <a:spcPts val="0"/>
              </a:spcBef>
              <a:buClrTx/>
              <a:buSzTx/>
              <a:buNone/>
              <a:defRPr sz="2100"/>
            </a:lvl4pPr>
            <a:lvl5pPr algn="ctr">
              <a:lnSpc>
                <a:spcPct val="100000"/>
              </a:lnSpc>
              <a:spcBef>
                <a:spcPts val="0"/>
              </a:spcBef>
              <a:buClrTx/>
              <a:buSzTx/>
              <a:buNone/>
              <a:defRPr sz="2100"/>
            </a:lvl5pPr>
          </a:lstStyle>
          <a:p>
            <a:r>
              <a:t>Body Level One</a:t>
            </a:r>
          </a:p>
          <a:p>
            <a:pPr lvl="1"/>
            <a:r>
              <a:t>Body Level Two</a:t>
            </a:r>
          </a:p>
          <a:p>
            <a:pPr lvl="2"/>
            <a:r>
              <a:t>Body Level Three</a:t>
            </a:r>
          </a:p>
          <a:p>
            <a:pPr lvl="3"/>
            <a:r>
              <a:t>Body Level Four</a:t>
            </a:r>
          </a:p>
          <a:p>
            <a:pPr lvl="4"/>
            <a:r>
              <a:t>Body Level Five</a:t>
            </a:r>
          </a:p>
        </p:txBody>
      </p:sp>
      <p:sp>
        <p:nvSpPr>
          <p:cNvPr id="75" name="Shape 39"/>
          <p:cNvSpPr txBox="1">
            <a:spLocks noGrp="1"/>
          </p:cNvSpPr>
          <p:nvPr>
            <p:ph type="body" sz="half" idx="13"/>
          </p:nvPr>
        </p:nvSpPr>
        <p:spPr>
          <a:xfrm>
            <a:off x="4939500" y="965433"/>
            <a:ext cx="3837000" cy="4926901"/>
          </a:xfrm>
          <a:prstGeom prst="rect">
            <a:avLst/>
          </a:prstGeom>
        </p:spPr>
        <p:txBody>
          <a:bodyPr anchor="ctr"/>
          <a:lstStyle/>
          <a:p>
            <a:endParaRP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aption">
    <p:spTree>
      <p:nvGrpSpPr>
        <p:cNvPr id="1" name=""/>
        <p:cNvGrpSpPr/>
        <p:nvPr/>
      </p:nvGrpSpPr>
      <p:grpSpPr>
        <a:xfrm>
          <a:off x="0" y="0"/>
          <a:ext cx="0" cy="0"/>
          <a:chOff x="0" y="0"/>
          <a:chExt cx="0" cy="0"/>
        </a:xfrm>
      </p:grpSpPr>
      <p:sp>
        <p:nvSpPr>
          <p:cNvPr id="83" name="Body Level One…"/>
          <p:cNvSpPr txBox="1">
            <a:spLocks noGrp="1"/>
          </p:cNvSpPr>
          <p:nvPr>
            <p:ph type="body" sz="quarter" idx="1"/>
          </p:nvPr>
        </p:nvSpPr>
        <p:spPr>
          <a:xfrm>
            <a:off x="311699" y="5640766"/>
            <a:ext cx="5998802" cy="806701"/>
          </a:xfrm>
          <a:prstGeom prst="rect">
            <a:avLst/>
          </a:prstGeom>
        </p:spPr>
        <p:txBody>
          <a:bodyPr anchor="ctr"/>
          <a:lstStyle>
            <a:lvl1pPr>
              <a:lnSpc>
                <a:spcPct val="100000"/>
              </a:lnSpc>
              <a:spcBef>
                <a:spcPts val="0"/>
              </a:spcBef>
              <a:buClrTx/>
              <a:buSzTx/>
              <a:buNone/>
            </a:lvl1pPr>
            <a:lvl2pPr>
              <a:lnSpc>
                <a:spcPct val="100000"/>
              </a:lnSpc>
              <a:spcBef>
                <a:spcPts val="0"/>
              </a:spcBef>
              <a:buClrTx/>
            </a:lvl2pPr>
            <a:lvl3pPr>
              <a:lnSpc>
                <a:spcPct val="100000"/>
              </a:lnSpc>
              <a:spcBef>
                <a:spcPts val="0"/>
              </a:spcBef>
              <a:buClrTx/>
            </a:lvl3pPr>
            <a:lvl4pPr>
              <a:lnSpc>
                <a:spcPct val="100000"/>
              </a:lnSpc>
              <a:spcBef>
                <a:spcPts val="0"/>
              </a:spcBef>
              <a:buClrTx/>
            </a:lvl4pPr>
            <a:lvl5pPr>
              <a:lnSpc>
                <a:spcPct val="100000"/>
              </a:lnSpc>
              <a:spcBef>
                <a:spcPts val="0"/>
              </a:spcBef>
              <a:buClrTx/>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311699" y="593366"/>
            <a:ext cx="8520602" cy="7635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a:bodyPr>
          <a:lstStyle/>
          <a:p>
            <a:r>
              <a:t>Title Text</a:t>
            </a:r>
          </a:p>
        </p:txBody>
      </p:sp>
      <p:sp>
        <p:nvSpPr>
          <p:cNvPr id="3" name="Body Level One…"/>
          <p:cNvSpPr txBox="1">
            <a:spLocks noGrp="1"/>
          </p:cNvSpPr>
          <p:nvPr>
            <p:ph type="body" idx="1"/>
          </p:nvPr>
        </p:nvSpPr>
        <p:spPr>
          <a:xfrm>
            <a:off x="311699" y="1536633"/>
            <a:ext cx="8520602" cy="455520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684344" y="6320774"/>
            <a:ext cx="336814" cy="318396"/>
          </a:xfrm>
          <a:prstGeom prst="rect">
            <a:avLst/>
          </a:prstGeom>
          <a:ln w="12700">
            <a:miter lim="400000"/>
          </a:ln>
        </p:spPr>
        <p:txBody>
          <a:bodyPr wrap="none" lIns="91424" tIns="91424" rIns="91424" bIns="91424" anchor="ctr">
            <a:spAutoFit/>
          </a:bodyPr>
          <a:lstStyle>
            <a:lvl1pPr algn="r">
              <a:defRPr sz="1000">
                <a:solidFill>
                  <a:schemeClr val="accent2">
                    <a:lumOff val="21764"/>
                  </a:schemeClr>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8" r:id="rId19"/>
    <p:sldLayoutId id="2147483669" r:id="rId20"/>
    <p:sldLayoutId id="2147483670" r:id="rId21"/>
    <p:sldLayoutId id="2147483671" r:id="rId22"/>
    <p:sldLayoutId id="2147483672" r:id="rId23"/>
  </p:sldLayoutIdLst>
  <p:transition spd="med"/>
  <p:txStyles>
    <p:titleStyle>
      <a:lvl1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9pPr>
    </p:titleStyle>
    <p:bodyStyle>
      <a:lvl1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1pPr>
      <a:lvl2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2pPr>
      <a:lvl3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3pPr>
      <a:lvl4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4pPr>
      <a:lvl5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5pPr>
      <a:lvl6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6pPr>
      <a:lvl7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7pPr>
      <a:lvl8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8pPr>
      <a:lvl9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7.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eg"/><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22.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image" Target="../media/image2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24.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2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 Id="rId3" Type="http://schemas.openxmlformats.org/officeDocument/2006/relationships/image" Target="../media/image27.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 Id="rId3"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 Id="rId3" Type="http://schemas.openxmlformats.org/officeDocument/2006/relationships/image" Target="../media/image3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xml"/><Relationship Id="rId3" Type="http://schemas.openxmlformats.org/officeDocument/2006/relationships/image" Target="../media/image31.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17.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5.xml"/><Relationship Id="rId3" Type="http://schemas.openxmlformats.org/officeDocument/2006/relationships/image" Target="../media/image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6.xml"/><Relationship Id="rId3"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7.xml"/><Relationship Id="rId3" Type="http://schemas.openxmlformats.org/officeDocument/2006/relationships/image" Target="../media/image37.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6.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1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0.xml"/><Relationship Id="rId3"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1.xml"/><Relationship Id="rId3" Type="http://schemas.openxmlformats.org/officeDocument/2006/relationships/image" Target="../media/image39.png"/></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3.xml"/><Relationship Id="rId3" Type="http://schemas.openxmlformats.org/officeDocument/2006/relationships/image" Target="../media/image4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4.xml"/><Relationship Id="rId3" Type="http://schemas.openxmlformats.org/officeDocument/2006/relationships/image" Target="../media/image4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5.xml"/><Relationship Id="rId3" Type="http://schemas.openxmlformats.org/officeDocument/2006/relationships/image" Target="../media/image45.png"/></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17.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hape 211"/>
          <p:cNvSpPr txBox="1">
            <a:spLocks noGrp="1"/>
          </p:cNvSpPr>
          <p:nvPr>
            <p:ph type="title"/>
          </p:nvPr>
        </p:nvSpPr>
        <p:spPr>
          <a:xfrm>
            <a:off x="867628" y="1526220"/>
            <a:ext cx="6327220" cy="1953301"/>
          </a:xfrm>
          <a:prstGeom prst="rect">
            <a:avLst/>
          </a:prstGeom>
        </p:spPr>
        <p:txBody>
          <a:bodyPr lIns="0" tIns="0" rIns="0" bIns="0">
            <a:normAutofit fontScale="90000"/>
          </a:bodyPr>
          <a:lstStyle/>
          <a:p>
            <a:pPr>
              <a:spcBef>
                <a:spcPts val="0"/>
              </a:spcBef>
            </a:pPr>
            <a:r>
              <a:rPr lang="en-GB" dirty="0" smtClean="0"/>
              <a:t>Coping </a:t>
            </a:r>
            <a:r>
              <a:rPr lang="en-GB" dirty="0"/>
              <a:t>with complexity: building a knowledge graph for UK Parliament</a:t>
            </a:r>
            <a:endParaRPr dirty="0" smtClean="0"/>
          </a:p>
          <a:p>
            <a:pPr>
              <a:spcBef>
                <a:spcPts val="0"/>
              </a:spcBef>
            </a:pPr>
            <a:r>
              <a:rPr dirty="0" smtClean="0"/>
              <a:t/>
            </a:r>
            <a:br>
              <a:rPr dirty="0" smtClean="0"/>
            </a:br>
            <a:r>
              <a:rPr lang="en-GB" sz="2400" dirty="0"/>
              <a:t> ISKO UK Meetup</a:t>
            </a:r>
            <a:r>
              <a:rPr sz="2200" dirty="0" smtClean="0"/>
              <a:t> 20</a:t>
            </a:r>
            <a:r>
              <a:rPr lang="en-GB" sz="2200" dirty="0" smtClean="0"/>
              <a:t>21</a:t>
            </a:r>
            <a:r>
              <a:rPr sz="2200" dirty="0" smtClean="0"/>
              <a:t> </a:t>
            </a:r>
            <a:endParaRPr sz="2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3941" y="5983889"/>
            <a:ext cx="7570514" cy="874111"/>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61532" y="2227281"/>
            <a:ext cx="5292251" cy="396918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1993" y="3903319"/>
            <a:ext cx="4772601" cy="248478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9541" y="0"/>
            <a:ext cx="2832100" cy="27559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88100" y="378516"/>
            <a:ext cx="2832100" cy="2527300"/>
          </a:xfrm>
          <a:prstGeom prst="rect">
            <a:avLst/>
          </a:prstGeom>
        </p:spPr>
      </p:pic>
    </p:spTree>
    <p:extLst>
      <p:ext uri="{BB962C8B-B14F-4D97-AF65-F5344CB8AC3E}">
        <p14:creationId xmlns:p14="http://schemas.microsoft.com/office/powerpoint/2010/main" val="145242587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lstStyle>
            <a:lvl1pPr>
              <a:defRPr sz="6400"/>
            </a:lvl1pPr>
          </a:lstStyle>
          <a:p>
            <a:r>
              <a:rPr dirty="0"/>
              <a:t>The </a:t>
            </a:r>
            <a:r>
              <a:rPr lang="en-GB" dirty="0" smtClean="0"/>
              <a:t>problem</a:t>
            </a:r>
            <a:endParaRPr dirty="0"/>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34477" cy="5334000"/>
          </a:xfrm>
          <a:prstGeom prst="rect">
            <a:avLst/>
          </a:prstGeom>
        </p:spPr>
      </p:pic>
    </p:spTree>
    <p:extLst>
      <p:ext uri="{BB962C8B-B14F-4D97-AF65-F5344CB8AC3E}">
        <p14:creationId xmlns:p14="http://schemas.microsoft.com/office/powerpoint/2010/main" val="107269543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lang="en-GB" sz="2800" kern="1200" dirty="0">
              <a:solidFill>
                <a:prstClr val="black"/>
              </a:solidFill>
              <a:latin typeface="Calibri" panose="020F0502020204030204"/>
            </a:endParaRPr>
          </a:p>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sp>
        <p:nvSpPr>
          <p:cNvPr id="9" name="Slide Number Placeholder 8">
            <a:extLst>
              <a:ext uri="{FF2B5EF4-FFF2-40B4-BE49-F238E27FC236}">
                <a16:creationId xmlns="" xmlns:a16="http://schemas.microsoft.com/office/drawing/2014/main" id="{C078961F-DA12-4BA8-8ED9-70E035A50E44}"/>
              </a:ext>
            </a:extLst>
          </p:cNvPr>
          <p:cNvSpPr>
            <a:spLocks noGrp="1"/>
          </p:cNvSpPr>
          <p:nvPr>
            <p:ph type="sldNum" sz="quarter" idx="4294967295"/>
          </p:nvPr>
        </p:nvSpPr>
        <p:spPr>
          <a:xfrm>
            <a:off x="6457950" y="5624513"/>
            <a:ext cx="2057400" cy="273844"/>
          </a:xfrm>
          <a:prstGeom prst="rect">
            <a:avLst/>
          </a:prstGeom>
        </p:spPr>
        <p:txBody>
          <a:bodyPr/>
          <a:lstStyle/>
          <a:p>
            <a:pPr defTabSz="685800"/>
            <a:endParaRPr lang="en-CA" kern="1200" dirty="0">
              <a:solidFill>
                <a:prstClr val="black">
                  <a:tint val="75000"/>
                </a:prstClr>
              </a:solidFill>
              <a:latin typeface="Calibri" panose="020F0502020204030204"/>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13" y="1162050"/>
            <a:ext cx="8903213" cy="3465819"/>
          </a:xfrm>
          <a:prstGeom prst="rect">
            <a:avLst/>
          </a:prstGeom>
        </p:spPr>
      </p:pic>
    </p:spTree>
    <p:extLst>
      <p:ext uri="{BB962C8B-B14F-4D97-AF65-F5344CB8AC3E}">
        <p14:creationId xmlns:p14="http://schemas.microsoft.com/office/powerpoint/2010/main" val="67564913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GB" dirty="0" smtClean="0"/>
              <a:t>First </a:t>
            </a:r>
            <a:r>
              <a:rPr lang="en-GB" dirty="0" err="1" smtClean="0"/>
              <a:t>brexit</a:t>
            </a:r>
            <a:r>
              <a:rPr lang="en-GB" dirty="0" smtClean="0"/>
              <a:t/>
            </a:r>
            <a:br>
              <a:rPr lang="en-GB" dirty="0" smtClean="0"/>
            </a:br>
            <a:r>
              <a:rPr lang="en-GB" sz="4000" dirty="0" smtClean="0"/>
              <a:t>then the pandemic</a:t>
            </a:r>
            <a:endParaRPr sz="4000" dirty="0"/>
          </a:p>
        </p:txBody>
      </p:sp>
    </p:spTree>
    <p:extLst>
      <p:ext uri="{BB962C8B-B14F-4D97-AF65-F5344CB8AC3E}">
        <p14:creationId xmlns:p14="http://schemas.microsoft.com/office/powerpoint/2010/main" val="6852002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sp>
        <p:nvSpPr>
          <p:cNvPr id="9" name="Slide Number Placeholder 8">
            <a:extLst>
              <a:ext uri="{FF2B5EF4-FFF2-40B4-BE49-F238E27FC236}">
                <a16:creationId xmlns="" xmlns:a16="http://schemas.microsoft.com/office/drawing/2014/main" id="{C078961F-DA12-4BA8-8ED9-70E035A50E44}"/>
              </a:ext>
            </a:extLst>
          </p:cNvPr>
          <p:cNvSpPr>
            <a:spLocks noGrp="1"/>
          </p:cNvSpPr>
          <p:nvPr>
            <p:ph type="sldNum" sz="quarter" idx="4294967295"/>
          </p:nvPr>
        </p:nvSpPr>
        <p:spPr>
          <a:xfrm>
            <a:off x="6457950" y="5624513"/>
            <a:ext cx="2057400" cy="273844"/>
          </a:xfrm>
          <a:prstGeom prst="rect">
            <a:avLst/>
          </a:prstGeom>
        </p:spPr>
        <p:txBody>
          <a:bodyPr/>
          <a:lstStyle/>
          <a:p>
            <a:pPr defTabSz="685800"/>
            <a:endParaRPr lang="en-CA" kern="1200" dirty="0">
              <a:solidFill>
                <a:prstClr val="black">
                  <a:tint val="75000"/>
                </a:prstClr>
              </a:solidFill>
              <a:latin typeface="Calibri" panose="020F0502020204030204"/>
              <a:ea typeface="+mn-ea"/>
              <a:cs typeface="+mn-cs"/>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96" y="257946"/>
            <a:ext cx="9132304" cy="5914254"/>
          </a:xfrm>
          <a:prstGeom prst="rect">
            <a:avLst/>
          </a:prstGeom>
        </p:spPr>
      </p:pic>
    </p:spTree>
    <p:extLst>
      <p:ext uri="{BB962C8B-B14F-4D97-AF65-F5344CB8AC3E}">
        <p14:creationId xmlns:p14="http://schemas.microsoft.com/office/powerpoint/2010/main" val="157242761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GB" dirty="0" smtClean="0"/>
              <a:t>This says nothing to me about my life</a:t>
            </a:r>
            <a:endParaRPr sz="4000" dirty="0"/>
          </a:p>
        </p:txBody>
      </p:sp>
    </p:spTree>
    <p:extLst>
      <p:ext uri="{BB962C8B-B14F-4D97-AF65-F5344CB8AC3E}">
        <p14:creationId xmlns:p14="http://schemas.microsoft.com/office/powerpoint/2010/main" val="146017733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a:t>The importance of well-managed information</a:t>
            </a:r>
            <a:endParaRPr dirty="0"/>
          </a:p>
        </p:txBody>
      </p:sp>
    </p:spTree>
    <p:extLst>
      <p:ext uri="{BB962C8B-B14F-4D97-AF65-F5344CB8AC3E}">
        <p14:creationId xmlns:p14="http://schemas.microsoft.com/office/powerpoint/2010/main" val="170294056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 name="Shape 506" descr="Shape 506"/>
          <p:cNvPicPr>
            <a:picLocks noChangeAspect="1"/>
          </p:cNvPicPr>
          <p:nvPr/>
        </p:nvPicPr>
        <p:blipFill>
          <a:blip r:embed="rId3">
            <a:extLst/>
          </a:blip>
          <a:stretch>
            <a:fillRect/>
          </a:stretch>
        </p:blipFill>
        <p:spPr>
          <a:xfrm>
            <a:off x="3361819" y="1428949"/>
            <a:ext cx="6492301" cy="4309502"/>
          </a:xfrm>
          <a:prstGeom prst="rect">
            <a:avLst/>
          </a:prstGeom>
          <a:ln w="12700">
            <a:miter lim="400000"/>
          </a:ln>
        </p:spPr>
      </p:pic>
      <p:sp>
        <p:nvSpPr>
          <p:cNvPr id="513" name="Shape 507"/>
          <p:cNvSpPr txBox="1"/>
          <p:nvPr/>
        </p:nvSpPr>
        <p:spPr>
          <a:xfrm>
            <a:off x="1409630" y="5974711"/>
            <a:ext cx="1259401" cy="256001"/>
          </a:xfrm>
          <a:prstGeom prst="rect">
            <a:avLst/>
          </a:prstGeom>
          <a:ln w="12700">
            <a:miter lim="400000"/>
          </a:ln>
          <a:extLst>
            <a:ext uri="{C572A759-6A51-4108-AA02-DFA0A04FC94B}">
              <ma14:wrappingTextBoxFlag xmlns:ma14="http://schemas.microsoft.com/office/mac/drawingml/2011/main" val="1"/>
            </a:ext>
          </a:extLst>
        </p:spPr>
        <p:txBody>
          <a:bodyPr lIns="32749" tIns="32749" rIns="32749" bIns="32749" anchor="ctr">
            <a:spAutoFit/>
          </a:bodyPr>
          <a:lstStyle>
            <a:lvl1pPr>
              <a:defRPr sz="1300">
                <a:solidFill>
                  <a:srgbClr val="00A2FF"/>
                </a:solidFill>
                <a:latin typeface="Courier New"/>
                <a:ea typeface="Courier New"/>
                <a:cs typeface="Courier New"/>
                <a:sym typeface="Courier New"/>
              </a:defRPr>
            </a:lvl1pPr>
          </a:lstStyle>
          <a:p>
            <a:r>
              <a:t>IMPOSSIBLE:</a:t>
            </a:r>
          </a:p>
        </p:txBody>
      </p:sp>
      <p:sp>
        <p:nvSpPr>
          <p:cNvPr id="514" name="Shape 508"/>
          <p:cNvSpPr txBox="1"/>
          <p:nvPr/>
        </p:nvSpPr>
        <p:spPr>
          <a:xfrm>
            <a:off x="1409630" y="5284661"/>
            <a:ext cx="1152001" cy="256001"/>
          </a:xfrm>
          <a:prstGeom prst="rect">
            <a:avLst/>
          </a:prstGeom>
          <a:ln w="12700">
            <a:miter lim="400000"/>
          </a:ln>
          <a:extLst>
            <a:ext uri="{C572A759-6A51-4108-AA02-DFA0A04FC94B}">
              <ma14:wrappingTextBoxFlag xmlns:ma14="http://schemas.microsoft.com/office/mac/drawingml/2011/main" val="1"/>
            </a:ext>
          </a:extLst>
        </p:spPr>
        <p:txBody>
          <a:bodyPr lIns="32749" tIns="32749" rIns="32749" bIns="32749" anchor="ctr">
            <a:spAutoFit/>
          </a:bodyPr>
          <a:lstStyle>
            <a:lvl1pPr>
              <a:defRPr sz="1300">
                <a:solidFill>
                  <a:srgbClr val="5E5E5E"/>
                </a:solidFill>
                <a:latin typeface="Courier New"/>
                <a:ea typeface="Courier New"/>
                <a:cs typeface="Courier New"/>
                <a:sym typeface="Courier New"/>
              </a:defRPr>
            </a:lvl1pPr>
          </a:lstStyle>
          <a:p>
            <a:r>
              <a:t>Very HARD:</a:t>
            </a:r>
          </a:p>
        </p:txBody>
      </p:sp>
      <p:grpSp>
        <p:nvGrpSpPr>
          <p:cNvPr id="517" name="Shape 509"/>
          <p:cNvGrpSpPr/>
          <p:nvPr/>
        </p:nvGrpSpPr>
        <p:grpSpPr>
          <a:xfrm>
            <a:off x="1116209" y="4614513"/>
            <a:ext cx="6501512" cy="463040"/>
            <a:chOff x="0" y="0"/>
            <a:chExt cx="6501510" cy="463038"/>
          </a:xfrm>
        </p:grpSpPr>
        <p:sp>
          <p:nvSpPr>
            <p:cNvPr id="515" name="Shape 510"/>
            <p:cNvSpPr/>
            <p:nvPr/>
          </p:nvSpPr>
          <p:spPr>
            <a:xfrm>
              <a:off x="0" y="463038"/>
              <a:ext cx="6501511" cy="1"/>
            </a:xfrm>
            <a:prstGeom prst="line">
              <a:avLst/>
            </a:prstGeom>
            <a:noFill/>
            <a:ln w="25400" cap="rnd">
              <a:solidFill>
                <a:srgbClr val="00A2FF"/>
              </a:solidFill>
              <a:prstDash val="dash"/>
              <a:miter lim="400000"/>
            </a:ln>
            <a:effectLst/>
          </p:spPr>
          <p:txBody>
            <a:bodyPr wrap="square" lIns="45719" tIns="45719" rIns="45719" bIns="45719" numCol="1" anchor="t">
              <a:noAutofit/>
            </a:bodyPr>
            <a:lstStyle/>
            <a:p>
              <a:endParaRPr/>
            </a:p>
          </p:txBody>
        </p:sp>
        <p:sp>
          <p:nvSpPr>
            <p:cNvPr id="516" name="Shape 511"/>
            <p:cNvSpPr txBox="1"/>
            <p:nvPr/>
          </p:nvSpPr>
          <p:spPr>
            <a:xfrm>
              <a:off x="293409" y="0"/>
              <a:ext cx="616215" cy="256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2749" tIns="32749" rIns="32749" bIns="32749" numCol="1" anchor="ctr">
              <a:spAutoFit/>
            </a:bodyPr>
            <a:lstStyle>
              <a:lvl1pPr>
                <a:defRPr sz="1300">
                  <a:solidFill>
                    <a:srgbClr val="5E5E5E"/>
                  </a:solidFill>
                  <a:latin typeface="Courier New"/>
                  <a:ea typeface="Courier New"/>
                  <a:cs typeface="Courier New"/>
                  <a:sym typeface="Courier New"/>
                </a:defRPr>
              </a:lvl1pPr>
            </a:lstStyle>
            <a:p>
              <a:r>
                <a:t>HARD:</a:t>
              </a:r>
            </a:p>
          </p:txBody>
        </p:sp>
      </p:grpSp>
      <p:grpSp>
        <p:nvGrpSpPr>
          <p:cNvPr id="520" name="Shape 512"/>
          <p:cNvGrpSpPr/>
          <p:nvPr/>
        </p:nvGrpSpPr>
        <p:grpSpPr>
          <a:xfrm>
            <a:off x="1116210" y="3944412"/>
            <a:ext cx="6117549" cy="463040"/>
            <a:chOff x="0" y="0"/>
            <a:chExt cx="6117547" cy="463038"/>
          </a:xfrm>
        </p:grpSpPr>
        <p:sp>
          <p:nvSpPr>
            <p:cNvPr id="518" name="Shape 513"/>
            <p:cNvSpPr/>
            <p:nvPr/>
          </p:nvSpPr>
          <p:spPr>
            <a:xfrm>
              <a:off x="0" y="463038"/>
              <a:ext cx="6117549" cy="1"/>
            </a:xfrm>
            <a:prstGeom prst="line">
              <a:avLst/>
            </a:prstGeom>
            <a:noFill/>
            <a:ln w="25400" cap="rnd">
              <a:solidFill>
                <a:srgbClr val="00A2FF"/>
              </a:solidFill>
              <a:prstDash val="dash"/>
              <a:miter lim="400000"/>
            </a:ln>
            <a:effectLst/>
          </p:spPr>
          <p:txBody>
            <a:bodyPr wrap="square" lIns="45719" tIns="45719" rIns="45719" bIns="45719" numCol="1" anchor="t">
              <a:noAutofit/>
            </a:bodyPr>
            <a:lstStyle/>
            <a:p>
              <a:endParaRPr/>
            </a:p>
          </p:txBody>
        </p:sp>
        <p:sp>
          <p:nvSpPr>
            <p:cNvPr id="519" name="Shape 514"/>
            <p:cNvSpPr txBox="1"/>
            <p:nvPr/>
          </p:nvSpPr>
          <p:spPr>
            <a:xfrm>
              <a:off x="293409" y="0"/>
              <a:ext cx="1259234" cy="256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2749" tIns="32749" rIns="32749" bIns="32749" numCol="1" anchor="ctr">
              <a:spAutoFit/>
            </a:bodyPr>
            <a:lstStyle>
              <a:lvl1pPr>
                <a:defRPr sz="1300">
                  <a:solidFill>
                    <a:srgbClr val="5E5E5E"/>
                  </a:solidFill>
                  <a:latin typeface="Courier New"/>
                  <a:ea typeface="Courier New"/>
                  <a:cs typeface="Courier New"/>
                  <a:sym typeface="Courier New"/>
                </a:defRPr>
              </a:lvl1pPr>
            </a:lstStyle>
            <a:p>
              <a:r>
                <a:t>Quite HARD:</a:t>
              </a:r>
            </a:p>
          </p:txBody>
        </p:sp>
      </p:grpSp>
      <p:grpSp>
        <p:nvGrpSpPr>
          <p:cNvPr id="523" name="Shape 515"/>
          <p:cNvGrpSpPr/>
          <p:nvPr/>
        </p:nvGrpSpPr>
        <p:grpSpPr>
          <a:xfrm>
            <a:off x="1116209" y="2604210"/>
            <a:ext cx="5338461" cy="463039"/>
            <a:chOff x="0" y="0"/>
            <a:chExt cx="5338459" cy="463038"/>
          </a:xfrm>
        </p:grpSpPr>
        <p:sp>
          <p:nvSpPr>
            <p:cNvPr id="521" name="Shape 516"/>
            <p:cNvSpPr/>
            <p:nvPr/>
          </p:nvSpPr>
          <p:spPr>
            <a:xfrm>
              <a:off x="0" y="463038"/>
              <a:ext cx="5338460" cy="1"/>
            </a:xfrm>
            <a:prstGeom prst="line">
              <a:avLst/>
            </a:prstGeom>
            <a:noFill/>
            <a:ln w="25400" cap="rnd">
              <a:solidFill>
                <a:srgbClr val="00A2FF"/>
              </a:solidFill>
              <a:prstDash val="dash"/>
              <a:miter lim="400000"/>
            </a:ln>
            <a:effectLst/>
          </p:spPr>
          <p:txBody>
            <a:bodyPr wrap="square" lIns="45719" tIns="45719" rIns="45719" bIns="45719" numCol="1" anchor="t">
              <a:noAutofit/>
            </a:bodyPr>
            <a:lstStyle/>
            <a:p>
              <a:endParaRPr/>
            </a:p>
          </p:txBody>
        </p:sp>
        <p:sp>
          <p:nvSpPr>
            <p:cNvPr id="522" name="Shape 517"/>
            <p:cNvSpPr txBox="1"/>
            <p:nvPr/>
          </p:nvSpPr>
          <p:spPr>
            <a:xfrm>
              <a:off x="293409" y="0"/>
              <a:ext cx="1259234" cy="256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2749" tIns="32749" rIns="32749" bIns="32749" numCol="1" anchor="ctr">
              <a:spAutoFit/>
            </a:bodyPr>
            <a:lstStyle>
              <a:lvl1pPr>
                <a:defRPr sz="1300">
                  <a:solidFill>
                    <a:srgbClr val="5E5E5E"/>
                  </a:solidFill>
                  <a:latin typeface="Courier New"/>
                  <a:ea typeface="Courier New"/>
                  <a:cs typeface="Courier New"/>
                  <a:sym typeface="Courier New"/>
                </a:defRPr>
              </a:lvl1pPr>
            </a:lstStyle>
            <a:p>
              <a:r>
                <a:t>Quite EASY:</a:t>
              </a:r>
            </a:p>
          </p:txBody>
        </p:sp>
      </p:grpSp>
      <p:grpSp>
        <p:nvGrpSpPr>
          <p:cNvPr id="526" name="Shape 518"/>
          <p:cNvGrpSpPr/>
          <p:nvPr/>
        </p:nvGrpSpPr>
        <p:grpSpPr>
          <a:xfrm>
            <a:off x="1116209" y="1358190"/>
            <a:ext cx="4183060" cy="1038938"/>
            <a:chOff x="0" y="0"/>
            <a:chExt cx="4183059" cy="1038937"/>
          </a:xfrm>
        </p:grpSpPr>
        <p:sp>
          <p:nvSpPr>
            <p:cNvPr id="524" name="Shape 519"/>
            <p:cNvSpPr/>
            <p:nvPr/>
          </p:nvSpPr>
          <p:spPr>
            <a:xfrm>
              <a:off x="0" y="1038937"/>
              <a:ext cx="4183060" cy="1"/>
            </a:xfrm>
            <a:prstGeom prst="line">
              <a:avLst/>
            </a:prstGeom>
            <a:noFill/>
            <a:ln w="25400" cap="rnd">
              <a:solidFill>
                <a:srgbClr val="00A2FF"/>
              </a:solidFill>
              <a:prstDash val="dash"/>
              <a:miter lim="400000"/>
            </a:ln>
            <a:effectLst/>
          </p:spPr>
          <p:txBody>
            <a:bodyPr wrap="square" lIns="45719" tIns="45719" rIns="45719" bIns="45719" numCol="1" anchor="t">
              <a:noAutofit/>
            </a:bodyPr>
            <a:lstStyle/>
            <a:p>
              <a:endParaRPr/>
            </a:p>
          </p:txBody>
        </p:sp>
        <p:sp>
          <p:nvSpPr>
            <p:cNvPr id="525" name="Shape 520"/>
            <p:cNvSpPr txBox="1"/>
            <p:nvPr/>
          </p:nvSpPr>
          <p:spPr>
            <a:xfrm>
              <a:off x="293407" y="0"/>
              <a:ext cx="616215" cy="256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2749" tIns="32749" rIns="32749" bIns="32749" numCol="1" anchor="ctr">
              <a:spAutoFit/>
            </a:bodyPr>
            <a:lstStyle>
              <a:lvl1pPr>
                <a:defRPr sz="1300">
                  <a:solidFill>
                    <a:srgbClr val="00A2FF"/>
                  </a:solidFill>
                  <a:latin typeface="Courier New"/>
                  <a:ea typeface="Courier New"/>
                  <a:cs typeface="Courier New"/>
                  <a:sym typeface="Courier New"/>
                </a:defRPr>
              </a:lvl1pPr>
            </a:lstStyle>
            <a:p>
              <a:r>
                <a:t>EASY:</a:t>
              </a:r>
            </a:p>
          </p:txBody>
        </p:sp>
      </p:grpSp>
      <p:grpSp>
        <p:nvGrpSpPr>
          <p:cNvPr id="529" name="Shape 521"/>
          <p:cNvGrpSpPr/>
          <p:nvPr/>
        </p:nvGrpSpPr>
        <p:grpSpPr>
          <a:xfrm>
            <a:off x="1116210" y="3274310"/>
            <a:ext cx="5741930" cy="463040"/>
            <a:chOff x="0" y="0"/>
            <a:chExt cx="5741928" cy="463038"/>
          </a:xfrm>
        </p:grpSpPr>
        <p:sp>
          <p:nvSpPr>
            <p:cNvPr id="527" name="Shape 522"/>
            <p:cNvSpPr/>
            <p:nvPr/>
          </p:nvSpPr>
          <p:spPr>
            <a:xfrm>
              <a:off x="0" y="463038"/>
              <a:ext cx="5741930" cy="1"/>
            </a:xfrm>
            <a:prstGeom prst="line">
              <a:avLst/>
            </a:prstGeom>
            <a:noFill/>
            <a:ln w="25400" cap="rnd">
              <a:solidFill>
                <a:srgbClr val="00A2FF"/>
              </a:solidFill>
              <a:prstDash val="dash"/>
              <a:miter lim="400000"/>
            </a:ln>
            <a:effectLst/>
          </p:spPr>
          <p:txBody>
            <a:bodyPr wrap="square" lIns="45719" tIns="45719" rIns="45719" bIns="45719" numCol="1" anchor="t">
              <a:noAutofit/>
            </a:bodyPr>
            <a:lstStyle/>
            <a:p>
              <a:endParaRPr/>
            </a:p>
          </p:txBody>
        </p:sp>
        <p:sp>
          <p:nvSpPr>
            <p:cNvPr id="528" name="Shape 523"/>
            <p:cNvSpPr txBox="1"/>
            <p:nvPr/>
          </p:nvSpPr>
          <p:spPr>
            <a:xfrm>
              <a:off x="293407" y="0"/>
              <a:ext cx="1366404" cy="256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2749" tIns="32749" rIns="32749" bIns="32749" numCol="1" anchor="ctr">
              <a:spAutoFit/>
            </a:bodyPr>
            <a:lstStyle>
              <a:lvl1pPr>
                <a:defRPr sz="1300">
                  <a:solidFill>
                    <a:srgbClr val="5E5E5E"/>
                  </a:solidFill>
                  <a:latin typeface="Courier New"/>
                  <a:ea typeface="Courier New"/>
                  <a:cs typeface="Courier New"/>
                  <a:sym typeface="Courier New"/>
                </a:defRPr>
              </a:lvl1pPr>
            </a:lstStyle>
            <a:p>
              <a:r>
                <a:t>Fairly EASY:</a:t>
              </a:r>
            </a:p>
          </p:txBody>
        </p:sp>
      </p:grpSp>
      <p:sp>
        <p:nvSpPr>
          <p:cNvPr id="530" name="Shape 524"/>
          <p:cNvSpPr/>
          <p:nvPr/>
        </p:nvSpPr>
        <p:spPr>
          <a:xfrm>
            <a:off x="-1" y="5747673"/>
            <a:ext cx="8441401" cy="1"/>
          </a:xfrm>
          <a:prstGeom prst="line">
            <a:avLst/>
          </a:prstGeom>
          <a:ln w="25400" cap="rnd">
            <a:solidFill>
              <a:srgbClr val="00A2FF"/>
            </a:solidFill>
          </a:ln>
        </p:spPr>
        <p:txBody>
          <a:bodyPr lIns="45719" rIns="45719"/>
          <a:lstStyle/>
          <a:p>
            <a:endParaRPr/>
          </a:p>
        </p:txBody>
      </p:sp>
      <p:sp>
        <p:nvSpPr>
          <p:cNvPr id="531" name="Shape 525"/>
          <p:cNvSpPr txBox="1"/>
          <p:nvPr/>
        </p:nvSpPr>
        <p:spPr>
          <a:xfrm>
            <a:off x="4632776" y="3849116"/>
            <a:ext cx="2331001" cy="446501"/>
          </a:xfrm>
          <a:prstGeom prst="rect">
            <a:avLst/>
          </a:prstGeom>
          <a:ln w="12700">
            <a:miter lim="400000"/>
          </a:ln>
          <a:extLst>
            <a:ext uri="{C572A759-6A51-4108-AA02-DFA0A04FC94B}">
              <ma14:wrappingTextBoxFlag xmlns:ma14="http://schemas.microsoft.com/office/mac/drawingml/2011/main" val="1"/>
            </a:ext>
          </a:extLst>
        </p:spPr>
        <p:txBody>
          <a:bodyPr lIns="32749" tIns="32749" rIns="32749" bIns="32749" anchor="ctr">
            <a:spAutoFit/>
          </a:bodyPr>
          <a:lstStyle/>
          <a:p>
            <a:pPr algn="ctr">
              <a:defRPr sz="1300">
                <a:latin typeface="Courier New"/>
                <a:ea typeface="Courier New"/>
                <a:cs typeface="Courier New"/>
                <a:sym typeface="Courier New"/>
              </a:defRPr>
            </a:pPr>
            <a:r>
              <a:t>Business applications</a:t>
            </a:r>
            <a:br/>
            <a:r>
              <a:t>providing data</a:t>
            </a:r>
          </a:p>
        </p:txBody>
      </p:sp>
      <p:sp>
        <p:nvSpPr>
          <p:cNvPr id="532" name="Shape 526"/>
          <p:cNvSpPr txBox="1"/>
          <p:nvPr/>
        </p:nvSpPr>
        <p:spPr>
          <a:xfrm>
            <a:off x="5329399" y="2508914"/>
            <a:ext cx="937801" cy="446501"/>
          </a:xfrm>
          <a:prstGeom prst="rect">
            <a:avLst/>
          </a:prstGeom>
          <a:ln w="12700">
            <a:miter lim="400000"/>
          </a:ln>
          <a:extLst>
            <a:ext uri="{C572A759-6A51-4108-AA02-DFA0A04FC94B}">
              <ma14:wrappingTextBoxFlag xmlns:ma14="http://schemas.microsoft.com/office/mac/drawingml/2011/main" val="1"/>
            </a:ext>
          </a:extLst>
        </p:spPr>
        <p:txBody>
          <a:bodyPr lIns="32749" tIns="32749" rIns="32749" bIns="32749" anchor="ctr">
            <a:spAutoFit/>
          </a:bodyPr>
          <a:lstStyle/>
          <a:p>
            <a:pPr algn="ctr">
              <a:defRPr sz="1300">
                <a:latin typeface="Courier New"/>
                <a:ea typeface="Courier New"/>
                <a:cs typeface="Courier New"/>
                <a:sym typeface="Courier New"/>
              </a:defRPr>
            </a:pPr>
            <a:r>
              <a:t>Data</a:t>
            </a:r>
            <a:br/>
            <a:r>
              <a:t>platform</a:t>
            </a:r>
          </a:p>
        </p:txBody>
      </p:sp>
      <p:sp>
        <p:nvSpPr>
          <p:cNvPr id="533" name="Shape 527"/>
          <p:cNvSpPr txBox="1"/>
          <p:nvPr/>
        </p:nvSpPr>
        <p:spPr>
          <a:xfrm>
            <a:off x="4736017" y="4519217"/>
            <a:ext cx="2116801" cy="446501"/>
          </a:xfrm>
          <a:prstGeom prst="rect">
            <a:avLst/>
          </a:prstGeom>
          <a:ln w="12700">
            <a:miter lim="400000"/>
          </a:ln>
          <a:extLst>
            <a:ext uri="{C572A759-6A51-4108-AA02-DFA0A04FC94B}">
              <ma14:wrappingTextBoxFlag xmlns:ma14="http://schemas.microsoft.com/office/mac/drawingml/2011/main" val="1"/>
            </a:ext>
          </a:extLst>
        </p:spPr>
        <p:txBody>
          <a:bodyPr lIns="32749" tIns="32749" rIns="32749" bIns="32749" anchor="ctr">
            <a:spAutoFit/>
          </a:bodyPr>
          <a:lstStyle/>
          <a:p>
            <a:pPr algn="ctr">
              <a:defRPr sz="1300">
                <a:latin typeface="Courier New"/>
                <a:ea typeface="Courier New"/>
                <a:cs typeface="Courier New"/>
                <a:sym typeface="Courier New"/>
              </a:defRPr>
            </a:pPr>
            <a:r>
              <a:t>Changing workflows/</a:t>
            </a:r>
            <a:br/>
            <a:r>
              <a:t>job descriptions</a:t>
            </a:r>
          </a:p>
        </p:txBody>
      </p:sp>
      <p:sp>
        <p:nvSpPr>
          <p:cNvPr id="534" name="Shape 528"/>
          <p:cNvSpPr txBox="1"/>
          <p:nvPr/>
        </p:nvSpPr>
        <p:spPr>
          <a:xfrm>
            <a:off x="4789604" y="5418605"/>
            <a:ext cx="2009400" cy="256001"/>
          </a:xfrm>
          <a:prstGeom prst="rect">
            <a:avLst/>
          </a:prstGeom>
          <a:ln w="12700">
            <a:miter lim="400000"/>
          </a:ln>
          <a:extLst>
            <a:ext uri="{C572A759-6A51-4108-AA02-DFA0A04FC94B}">
              <ma14:wrappingTextBoxFlag xmlns:ma14="http://schemas.microsoft.com/office/mac/drawingml/2011/main" val="1"/>
            </a:ext>
          </a:extLst>
        </p:spPr>
        <p:txBody>
          <a:bodyPr lIns="32749" tIns="32749" rIns="32749" bIns="32749" anchor="ctr">
            <a:spAutoFit/>
          </a:bodyPr>
          <a:lstStyle>
            <a:lvl1pPr algn="ctr">
              <a:defRPr sz="1300">
                <a:latin typeface="Courier New"/>
                <a:ea typeface="Courier New"/>
                <a:cs typeface="Courier New"/>
                <a:sym typeface="Courier New"/>
              </a:defRPr>
            </a:lvl1pPr>
          </a:lstStyle>
          <a:p>
            <a:r>
              <a:t>Union negotiations</a:t>
            </a:r>
          </a:p>
        </p:txBody>
      </p:sp>
      <p:sp>
        <p:nvSpPr>
          <p:cNvPr id="535" name="Shape 529"/>
          <p:cNvSpPr txBox="1"/>
          <p:nvPr/>
        </p:nvSpPr>
        <p:spPr>
          <a:xfrm>
            <a:off x="4954292" y="3179015"/>
            <a:ext cx="1688100" cy="446501"/>
          </a:xfrm>
          <a:prstGeom prst="rect">
            <a:avLst/>
          </a:prstGeom>
          <a:ln w="12700">
            <a:miter lim="400000"/>
          </a:ln>
          <a:extLst>
            <a:ext uri="{C572A759-6A51-4108-AA02-DFA0A04FC94B}">
              <ma14:wrappingTextBoxFlag xmlns:ma14="http://schemas.microsoft.com/office/mac/drawingml/2011/main" val="1"/>
            </a:ext>
          </a:extLst>
        </p:spPr>
        <p:txBody>
          <a:bodyPr lIns="32749" tIns="32749" rIns="32749" bIns="32749" anchor="ctr">
            <a:spAutoFit/>
          </a:bodyPr>
          <a:lstStyle/>
          <a:p>
            <a:pPr algn="ctr">
              <a:defRPr sz="1300">
                <a:latin typeface="Courier New"/>
                <a:ea typeface="Courier New"/>
                <a:cs typeface="Courier New"/>
                <a:sym typeface="Courier New"/>
              </a:defRPr>
            </a:pPr>
            <a:r>
              <a:t>Data authoring</a:t>
            </a:r>
          </a:p>
          <a:p>
            <a:pPr algn="ctr">
              <a:defRPr sz="1300">
                <a:latin typeface="Courier New"/>
                <a:ea typeface="Courier New"/>
                <a:cs typeface="Courier New"/>
                <a:sym typeface="Courier New"/>
              </a:defRPr>
            </a:pPr>
            <a:r>
              <a:t> tools</a:t>
            </a:r>
          </a:p>
        </p:txBody>
      </p:sp>
      <p:grpSp>
        <p:nvGrpSpPr>
          <p:cNvPr id="538" name="Shape 530"/>
          <p:cNvGrpSpPr/>
          <p:nvPr/>
        </p:nvGrpSpPr>
        <p:grpSpPr>
          <a:xfrm>
            <a:off x="3522703" y="1721837"/>
            <a:ext cx="4550993" cy="3940608"/>
            <a:chOff x="0" y="0"/>
            <a:chExt cx="4550992" cy="3940607"/>
          </a:xfrm>
        </p:grpSpPr>
        <p:sp>
          <p:nvSpPr>
            <p:cNvPr id="536" name="Shape 531"/>
            <p:cNvSpPr/>
            <p:nvPr/>
          </p:nvSpPr>
          <p:spPr>
            <a:xfrm flipH="1">
              <a:off x="0" y="-1"/>
              <a:ext cx="2275112" cy="3940608"/>
            </a:xfrm>
            <a:prstGeom prst="line">
              <a:avLst/>
            </a:prstGeom>
            <a:noFill/>
            <a:ln w="25400" cap="rnd">
              <a:solidFill>
                <a:srgbClr val="00A2FF"/>
              </a:solidFill>
              <a:prstDash val="solid"/>
              <a:round/>
            </a:ln>
            <a:effectLst/>
          </p:spPr>
          <p:txBody>
            <a:bodyPr wrap="square" lIns="45719" tIns="45719" rIns="45719" bIns="45719" numCol="1" anchor="t">
              <a:noAutofit/>
            </a:bodyPr>
            <a:lstStyle/>
            <a:p>
              <a:endParaRPr/>
            </a:p>
          </p:txBody>
        </p:sp>
        <p:sp>
          <p:nvSpPr>
            <p:cNvPr id="537" name="Shape 532"/>
            <p:cNvSpPr/>
            <p:nvPr/>
          </p:nvSpPr>
          <p:spPr>
            <a:xfrm>
              <a:off x="2275882" y="-1"/>
              <a:ext cx="2275111" cy="3940608"/>
            </a:xfrm>
            <a:prstGeom prst="line">
              <a:avLst/>
            </a:prstGeom>
            <a:noFill/>
            <a:ln w="25400" cap="rnd">
              <a:solidFill>
                <a:srgbClr val="00A2FF"/>
              </a:solidFill>
              <a:prstDash val="solid"/>
              <a:round/>
            </a:ln>
            <a:effectLst/>
          </p:spPr>
          <p:txBody>
            <a:bodyPr wrap="square" lIns="45719" tIns="45719" rIns="45719" bIns="45719" numCol="1" anchor="t">
              <a:noAutofit/>
            </a:bodyPr>
            <a:lstStyle/>
            <a:p>
              <a:endParaRPr/>
            </a:p>
          </p:txBody>
        </p:sp>
      </p:grpSp>
      <p:sp>
        <p:nvSpPr>
          <p:cNvPr id="539" name="Shape 533"/>
          <p:cNvSpPr txBox="1"/>
          <p:nvPr/>
        </p:nvSpPr>
        <p:spPr>
          <a:xfrm>
            <a:off x="5307970" y="1152854"/>
            <a:ext cx="980701" cy="281401"/>
          </a:xfrm>
          <a:prstGeom prst="rect">
            <a:avLst/>
          </a:prstGeom>
          <a:ln w="12700">
            <a:miter lim="400000"/>
          </a:ln>
          <a:extLst>
            <a:ext uri="{C572A759-6A51-4108-AA02-DFA0A04FC94B}">
              <ma14:wrappingTextBoxFlag xmlns:ma14="http://schemas.microsoft.com/office/mac/drawingml/2011/main" val="1"/>
            </a:ext>
          </a:extLst>
        </p:spPr>
        <p:txBody>
          <a:bodyPr lIns="32749" tIns="32749" rIns="32749" bIns="32749" anchor="ctr">
            <a:spAutoFit/>
          </a:bodyPr>
          <a:lstStyle>
            <a:lvl1pPr algn="ctr">
              <a:defRPr sz="1500">
                <a:solidFill>
                  <a:srgbClr val="00A2FF"/>
                </a:solidFill>
                <a:latin typeface="Courier New"/>
                <a:ea typeface="Courier New"/>
                <a:cs typeface="Courier New"/>
                <a:sym typeface="Courier New"/>
              </a:defRPr>
            </a:lvl1pPr>
          </a:lstStyle>
          <a:p>
            <a:r>
              <a:t>Website</a:t>
            </a:r>
          </a:p>
        </p:txBody>
      </p:sp>
      <p:sp>
        <p:nvSpPr>
          <p:cNvPr id="540" name="Shape 534"/>
          <p:cNvSpPr txBox="1"/>
          <p:nvPr/>
        </p:nvSpPr>
        <p:spPr>
          <a:xfrm>
            <a:off x="4843193" y="5974711"/>
            <a:ext cx="1902301" cy="256001"/>
          </a:xfrm>
          <a:prstGeom prst="rect">
            <a:avLst/>
          </a:prstGeom>
          <a:ln w="12700">
            <a:miter lim="400000"/>
          </a:ln>
          <a:extLst>
            <a:ext uri="{C572A759-6A51-4108-AA02-DFA0A04FC94B}">
              <ma14:wrappingTextBoxFlag xmlns:ma14="http://schemas.microsoft.com/office/mac/drawingml/2011/main" val="1"/>
            </a:ext>
          </a:extLst>
        </p:spPr>
        <p:txBody>
          <a:bodyPr lIns="32749" tIns="32749" rIns="32749" bIns="32749" anchor="ctr">
            <a:spAutoFit/>
          </a:bodyPr>
          <a:lstStyle>
            <a:lvl1pPr algn="ctr">
              <a:defRPr sz="1300">
                <a:solidFill>
                  <a:srgbClr val="00A2FF"/>
                </a:solidFill>
                <a:latin typeface="Courier New"/>
                <a:ea typeface="Courier New"/>
                <a:cs typeface="Courier New"/>
                <a:sym typeface="Courier New"/>
              </a:defRPr>
            </a:lvl1pPr>
          </a:lstStyle>
          <a:p>
            <a:r>
              <a:t>THE EVENT HORIZON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523"/>
                                        </p:tgtEl>
                                        <p:attrNameLst>
                                          <p:attrName>style.visibility</p:attrName>
                                        </p:attrNameLst>
                                      </p:cBhvr>
                                      <p:to>
                                        <p:strVal val="visible"/>
                                      </p:to>
                                    </p:set>
                                    <p:anim calcmode="lin" valueType="num">
                                      <p:cBhvr>
                                        <p:cTn id="7" dur="750" fill="hold"/>
                                        <p:tgtEl>
                                          <p:spTgt spid="523"/>
                                        </p:tgtEl>
                                        <p:attrNameLst>
                                          <p:attrName>ppt_x</p:attrName>
                                        </p:attrNameLst>
                                      </p:cBhvr>
                                      <p:tavLst>
                                        <p:tav tm="0">
                                          <p:val>
                                            <p:strVal val="0-#ppt_w/2"/>
                                          </p:val>
                                        </p:tav>
                                        <p:tav tm="100000">
                                          <p:val>
                                            <p:strVal val="#ppt_x"/>
                                          </p:val>
                                        </p:tav>
                                      </p:tavLst>
                                    </p:anim>
                                    <p:anim calcmode="lin" valueType="num">
                                      <p:cBhvr>
                                        <p:cTn id="8" dur="750" fill="hold"/>
                                        <p:tgtEl>
                                          <p:spTgt spid="523"/>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9" presetClass="entr" fill="hold" grpId="2" nodeType="afterEffect">
                                  <p:stCondLst>
                                    <p:cond delay="500"/>
                                  </p:stCondLst>
                                  <p:iterate>
                                    <p:tmAbs val="0"/>
                                  </p:iterate>
                                  <p:childTnLst>
                                    <p:set>
                                      <p:cBhvr>
                                        <p:cTn id="11" fill="hold"/>
                                        <p:tgtEl>
                                          <p:spTgt spid="532"/>
                                        </p:tgtEl>
                                        <p:attrNameLst>
                                          <p:attrName>style.visibility</p:attrName>
                                        </p:attrNameLst>
                                      </p:cBhvr>
                                      <p:to>
                                        <p:strVal val="visible"/>
                                      </p:to>
                                    </p:set>
                                    <p:animEffect transition="in" filter="dissolve">
                                      <p:cBhvr>
                                        <p:cTn id="12" dur="500"/>
                                        <p:tgtEl>
                                          <p:spTgt spid="53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3" nodeType="clickEffect">
                                  <p:stCondLst>
                                    <p:cond delay="0"/>
                                  </p:stCondLst>
                                  <p:iterate>
                                    <p:tmAbs val="0"/>
                                  </p:iterate>
                                  <p:childTnLst>
                                    <p:set>
                                      <p:cBhvr>
                                        <p:cTn id="16" fill="hold"/>
                                        <p:tgtEl>
                                          <p:spTgt spid="529"/>
                                        </p:tgtEl>
                                        <p:attrNameLst>
                                          <p:attrName>style.visibility</p:attrName>
                                        </p:attrNameLst>
                                      </p:cBhvr>
                                      <p:to>
                                        <p:strVal val="visible"/>
                                      </p:to>
                                    </p:set>
                                    <p:anim calcmode="lin" valueType="num">
                                      <p:cBhvr>
                                        <p:cTn id="17" dur="750" fill="hold"/>
                                        <p:tgtEl>
                                          <p:spTgt spid="529"/>
                                        </p:tgtEl>
                                        <p:attrNameLst>
                                          <p:attrName>ppt_x</p:attrName>
                                        </p:attrNameLst>
                                      </p:cBhvr>
                                      <p:tavLst>
                                        <p:tav tm="0">
                                          <p:val>
                                            <p:strVal val="0-#ppt_w/2"/>
                                          </p:val>
                                        </p:tav>
                                        <p:tav tm="100000">
                                          <p:val>
                                            <p:strVal val="#ppt_x"/>
                                          </p:val>
                                        </p:tav>
                                      </p:tavLst>
                                    </p:anim>
                                    <p:anim calcmode="lin" valueType="num">
                                      <p:cBhvr>
                                        <p:cTn id="18" dur="750" fill="hold"/>
                                        <p:tgtEl>
                                          <p:spTgt spid="529"/>
                                        </p:tgtEl>
                                        <p:attrNameLst>
                                          <p:attrName>ppt_y</p:attrName>
                                        </p:attrNameLst>
                                      </p:cBhvr>
                                      <p:tavLst>
                                        <p:tav tm="0">
                                          <p:val>
                                            <p:strVal val="#ppt_y"/>
                                          </p:val>
                                        </p:tav>
                                        <p:tav tm="100000">
                                          <p:val>
                                            <p:strVal val="#ppt_y"/>
                                          </p:val>
                                        </p:tav>
                                      </p:tavLst>
                                    </p:anim>
                                  </p:childTnLst>
                                </p:cTn>
                              </p:par>
                            </p:childTnLst>
                          </p:cTn>
                        </p:par>
                        <p:par>
                          <p:cTn id="19" fill="hold">
                            <p:stCondLst>
                              <p:cond delay="750"/>
                            </p:stCondLst>
                            <p:childTnLst>
                              <p:par>
                                <p:cTn id="20" presetID="9" presetClass="entr" fill="hold" grpId="4" nodeType="afterEffect">
                                  <p:stCondLst>
                                    <p:cond delay="500"/>
                                  </p:stCondLst>
                                  <p:iterate>
                                    <p:tmAbs val="0"/>
                                  </p:iterate>
                                  <p:childTnLst>
                                    <p:set>
                                      <p:cBhvr>
                                        <p:cTn id="21" fill="hold"/>
                                        <p:tgtEl>
                                          <p:spTgt spid="535"/>
                                        </p:tgtEl>
                                        <p:attrNameLst>
                                          <p:attrName>style.visibility</p:attrName>
                                        </p:attrNameLst>
                                      </p:cBhvr>
                                      <p:to>
                                        <p:strVal val="visible"/>
                                      </p:to>
                                    </p:set>
                                    <p:animEffect transition="in" filter="dissolve">
                                      <p:cBhvr>
                                        <p:cTn id="22" dur="500"/>
                                        <p:tgtEl>
                                          <p:spTgt spid="535"/>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5" nodeType="clickEffect">
                                  <p:stCondLst>
                                    <p:cond delay="0"/>
                                  </p:stCondLst>
                                  <p:iterate>
                                    <p:tmAbs val="0"/>
                                  </p:iterate>
                                  <p:childTnLst>
                                    <p:set>
                                      <p:cBhvr>
                                        <p:cTn id="26" fill="hold"/>
                                        <p:tgtEl>
                                          <p:spTgt spid="520"/>
                                        </p:tgtEl>
                                        <p:attrNameLst>
                                          <p:attrName>style.visibility</p:attrName>
                                        </p:attrNameLst>
                                      </p:cBhvr>
                                      <p:to>
                                        <p:strVal val="visible"/>
                                      </p:to>
                                    </p:set>
                                    <p:anim calcmode="lin" valueType="num">
                                      <p:cBhvr>
                                        <p:cTn id="27" dur="750" fill="hold"/>
                                        <p:tgtEl>
                                          <p:spTgt spid="520"/>
                                        </p:tgtEl>
                                        <p:attrNameLst>
                                          <p:attrName>ppt_x</p:attrName>
                                        </p:attrNameLst>
                                      </p:cBhvr>
                                      <p:tavLst>
                                        <p:tav tm="0">
                                          <p:val>
                                            <p:strVal val="0-#ppt_w/2"/>
                                          </p:val>
                                        </p:tav>
                                        <p:tav tm="100000">
                                          <p:val>
                                            <p:strVal val="#ppt_x"/>
                                          </p:val>
                                        </p:tav>
                                      </p:tavLst>
                                    </p:anim>
                                    <p:anim calcmode="lin" valueType="num">
                                      <p:cBhvr>
                                        <p:cTn id="28" dur="750" fill="hold"/>
                                        <p:tgtEl>
                                          <p:spTgt spid="520"/>
                                        </p:tgtEl>
                                        <p:attrNameLst>
                                          <p:attrName>ppt_y</p:attrName>
                                        </p:attrNameLst>
                                      </p:cBhvr>
                                      <p:tavLst>
                                        <p:tav tm="0">
                                          <p:val>
                                            <p:strVal val="#ppt_y"/>
                                          </p:val>
                                        </p:tav>
                                        <p:tav tm="100000">
                                          <p:val>
                                            <p:strVal val="#ppt_y"/>
                                          </p:val>
                                        </p:tav>
                                      </p:tavLst>
                                    </p:anim>
                                  </p:childTnLst>
                                </p:cTn>
                              </p:par>
                            </p:childTnLst>
                          </p:cTn>
                        </p:par>
                        <p:par>
                          <p:cTn id="29" fill="hold">
                            <p:stCondLst>
                              <p:cond delay="750"/>
                            </p:stCondLst>
                            <p:childTnLst>
                              <p:par>
                                <p:cTn id="30" presetID="9" presetClass="entr" fill="hold" grpId="6" nodeType="afterEffect">
                                  <p:stCondLst>
                                    <p:cond delay="500"/>
                                  </p:stCondLst>
                                  <p:iterate>
                                    <p:tmAbs val="0"/>
                                  </p:iterate>
                                  <p:childTnLst>
                                    <p:set>
                                      <p:cBhvr>
                                        <p:cTn id="31" fill="hold"/>
                                        <p:tgtEl>
                                          <p:spTgt spid="531"/>
                                        </p:tgtEl>
                                        <p:attrNameLst>
                                          <p:attrName>style.visibility</p:attrName>
                                        </p:attrNameLst>
                                      </p:cBhvr>
                                      <p:to>
                                        <p:strVal val="visible"/>
                                      </p:to>
                                    </p:set>
                                    <p:animEffect transition="in" filter="dissolve">
                                      <p:cBhvr>
                                        <p:cTn id="32" dur="500"/>
                                        <p:tgtEl>
                                          <p:spTgt spid="531"/>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7" nodeType="clickEffect">
                                  <p:stCondLst>
                                    <p:cond delay="0"/>
                                  </p:stCondLst>
                                  <p:iterate>
                                    <p:tmAbs val="0"/>
                                  </p:iterate>
                                  <p:childTnLst>
                                    <p:set>
                                      <p:cBhvr>
                                        <p:cTn id="36" fill="hold"/>
                                        <p:tgtEl>
                                          <p:spTgt spid="517"/>
                                        </p:tgtEl>
                                        <p:attrNameLst>
                                          <p:attrName>style.visibility</p:attrName>
                                        </p:attrNameLst>
                                      </p:cBhvr>
                                      <p:to>
                                        <p:strVal val="visible"/>
                                      </p:to>
                                    </p:set>
                                    <p:anim calcmode="lin" valueType="num">
                                      <p:cBhvr>
                                        <p:cTn id="37" dur="750" fill="hold"/>
                                        <p:tgtEl>
                                          <p:spTgt spid="517"/>
                                        </p:tgtEl>
                                        <p:attrNameLst>
                                          <p:attrName>ppt_x</p:attrName>
                                        </p:attrNameLst>
                                      </p:cBhvr>
                                      <p:tavLst>
                                        <p:tav tm="0">
                                          <p:val>
                                            <p:strVal val="0-#ppt_w/2"/>
                                          </p:val>
                                        </p:tav>
                                        <p:tav tm="100000">
                                          <p:val>
                                            <p:strVal val="#ppt_x"/>
                                          </p:val>
                                        </p:tav>
                                      </p:tavLst>
                                    </p:anim>
                                    <p:anim calcmode="lin" valueType="num">
                                      <p:cBhvr>
                                        <p:cTn id="38" dur="750" fill="hold"/>
                                        <p:tgtEl>
                                          <p:spTgt spid="517"/>
                                        </p:tgtEl>
                                        <p:attrNameLst>
                                          <p:attrName>ppt_y</p:attrName>
                                        </p:attrNameLst>
                                      </p:cBhvr>
                                      <p:tavLst>
                                        <p:tav tm="0">
                                          <p:val>
                                            <p:strVal val="#ppt_y"/>
                                          </p:val>
                                        </p:tav>
                                        <p:tav tm="100000">
                                          <p:val>
                                            <p:strVal val="#ppt_y"/>
                                          </p:val>
                                        </p:tav>
                                      </p:tavLst>
                                    </p:anim>
                                  </p:childTnLst>
                                </p:cTn>
                              </p:par>
                            </p:childTnLst>
                          </p:cTn>
                        </p:par>
                        <p:par>
                          <p:cTn id="39" fill="hold">
                            <p:stCondLst>
                              <p:cond delay="750"/>
                            </p:stCondLst>
                            <p:childTnLst>
                              <p:par>
                                <p:cTn id="40" presetID="9" presetClass="entr" fill="hold" grpId="8" nodeType="afterEffect">
                                  <p:stCondLst>
                                    <p:cond delay="500"/>
                                  </p:stCondLst>
                                  <p:iterate>
                                    <p:tmAbs val="0"/>
                                  </p:iterate>
                                  <p:childTnLst>
                                    <p:set>
                                      <p:cBhvr>
                                        <p:cTn id="41" fill="hold"/>
                                        <p:tgtEl>
                                          <p:spTgt spid="533"/>
                                        </p:tgtEl>
                                        <p:attrNameLst>
                                          <p:attrName>style.visibility</p:attrName>
                                        </p:attrNameLst>
                                      </p:cBhvr>
                                      <p:to>
                                        <p:strVal val="visible"/>
                                      </p:to>
                                    </p:set>
                                    <p:animEffect transition="in" filter="dissolve">
                                      <p:cBhvr>
                                        <p:cTn id="42" dur="500"/>
                                        <p:tgtEl>
                                          <p:spTgt spid="533"/>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9" nodeType="clickEffect">
                                  <p:stCondLst>
                                    <p:cond delay="0"/>
                                  </p:stCondLst>
                                  <p:iterate>
                                    <p:tmAbs val="0"/>
                                  </p:iterate>
                                  <p:childTnLst>
                                    <p:set>
                                      <p:cBhvr>
                                        <p:cTn id="46" fill="hold"/>
                                        <p:tgtEl>
                                          <p:spTgt spid="514"/>
                                        </p:tgtEl>
                                        <p:attrNameLst>
                                          <p:attrName>style.visibility</p:attrName>
                                        </p:attrNameLst>
                                      </p:cBhvr>
                                      <p:to>
                                        <p:strVal val="visible"/>
                                      </p:to>
                                    </p:set>
                                    <p:anim calcmode="lin" valueType="num">
                                      <p:cBhvr>
                                        <p:cTn id="47" dur="750" fill="hold"/>
                                        <p:tgtEl>
                                          <p:spTgt spid="514"/>
                                        </p:tgtEl>
                                        <p:attrNameLst>
                                          <p:attrName>ppt_x</p:attrName>
                                        </p:attrNameLst>
                                      </p:cBhvr>
                                      <p:tavLst>
                                        <p:tav tm="0">
                                          <p:val>
                                            <p:strVal val="0-#ppt_w/2"/>
                                          </p:val>
                                        </p:tav>
                                        <p:tav tm="100000">
                                          <p:val>
                                            <p:strVal val="#ppt_x"/>
                                          </p:val>
                                        </p:tav>
                                      </p:tavLst>
                                    </p:anim>
                                    <p:anim calcmode="lin" valueType="num">
                                      <p:cBhvr>
                                        <p:cTn id="48" dur="750" fill="hold"/>
                                        <p:tgtEl>
                                          <p:spTgt spid="514"/>
                                        </p:tgtEl>
                                        <p:attrNameLst>
                                          <p:attrName>ppt_y</p:attrName>
                                        </p:attrNameLst>
                                      </p:cBhvr>
                                      <p:tavLst>
                                        <p:tav tm="0">
                                          <p:val>
                                            <p:strVal val="#ppt_y"/>
                                          </p:val>
                                        </p:tav>
                                        <p:tav tm="100000">
                                          <p:val>
                                            <p:strVal val="#ppt_y"/>
                                          </p:val>
                                        </p:tav>
                                      </p:tavLst>
                                    </p:anim>
                                  </p:childTnLst>
                                </p:cTn>
                              </p:par>
                            </p:childTnLst>
                          </p:cTn>
                        </p:par>
                        <p:par>
                          <p:cTn id="49" fill="hold">
                            <p:stCondLst>
                              <p:cond delay="750"/>
                            </p:stCondLst>
                            <p:childTnLst>
                              <p:par>
                                <p:cTn id="50" presetID="9" presetClass="entr" fill="hold" grpId="10" nodeType="afterEffect">
                                  <p:stCondLst>
                                    <p:cond delay="500"/>
                                  </p:stCondLst>
                                  <p:iterate>
                                    <p:tmAbs val="0"/>
                                  </p:iterate>
                                  <p:childTnLst>
                                    <p:set>
                                      <p:cBhvr>
                                        <p:cTn id="51" fill="hold"/>
                                        <p:tgtEl>
                                          <p:spTgt spid="534"/>
                                        </p:tgtEl>
                                        <p:attrNameLst>
                                          <p:attrName>style.visibility</p:attrName>
                                        </p:attrNameLst>
                                      </p:cBhvr>
                                      <p:to>
                                        <p:strVal val="visible"/>
                                      </p:to>
                                    </p:set>
                                    <p:animEffect transition="in" filter="dissolve">
                                      <p:cBhvr>
                                        <p:cTn id="52" dur="500"/>
                                        <p:tgtEl>
                                          <p:spTgt spid="534"/>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fill="hold" grpId="11" nodeType="clickEffect">
                                  <p:stCondLst>
                                    <p:cond delay="0"/>
                                  </p:stCondLst>
                                  <p:iterate>
                                    <p:tmAbs val="0"/>
                                  </p:iterate>
                                  <p:childTnLst>
                                    <p:set>
                                      <p:cBhvr>
                                        <p:cTn id="56" fill="hold"/>
                                        <p:tgtEl>
                                          <p:spTgt spid="530"/>
                                        </p:tgtEl>
                                        <p:attrNameLst>
                                          <p:attrName>style.visibility</p:attrName>
                                        </p:attrNameLst>
                                      </p:cBhvr>
                                      <p:to>
                                        <p:strVal val="visible"/>
                                      </p:to>
                                    </p:set>
                                    <p:animEffect transition="in" filter="dissolve">
                                      <p:cBhvr>
                                        <p:cTn id="57" dur="500"/>
                                        <p:tgtEl>
                                          <p:spTgt spid="530"/>
                                        </p:tgtEl>
                                      </p:cBhvr>
                                    </p:animEffect>
                                  </p:childTnLst>
                                </p:cTn>
                              </p:par>
                            </p:childTnLst>
                          </p:cTn>
                        </p:par>
                        <p:par>
                          <p:cTn id="58" fill="hold">
                            <p:stCondLst>
                              <p:cond delay="500"/>
                            </p:stCondLst>
                            <p:childTnLst>
                              <p:par>
                                <p:cTn id="59" presetID="1" presetClass="entr" presetSubtype="0" fill="hold" grpId="12" nodeType="afterEffect">
                                  <p:stCondLst>
                                    <p:cond delay="0"/>
                                  </p:stCondLst>
                                  <p:iterate>
                                    <p:tmAbs val="0"/>
                                  </p:iterate>
                                  <p:childTnLst>
                                    <p:set>
                                      <p:cBhvr>
                                        <p:cTn id="60" fill="hold"/>
                                        <p:tgtEl>
                                          <p:spTgt spid="513"/>
                                        </p:tgtEl>
                                        <p:attrNameLst>
                                          <p:attrName>style.visibility</p:attrName>
                                        </p:attrNameLst>
                                      </p:cBhvr>
                                      <p:to>
                                        <p:strVal val="visible"/>
                                      </p:to>
                                    </p:set>
                                  </p:childTnLst>
                                </p:cTn>
                              </p:par>
                            </p:childTnLst>
                          </p:cTn>
                        </p:par>
                        <p:par>
                          <p:cTn id="61" fill="hold">
                            <p:stCondLst>
                              <p:cond delay="500"/>
                            </p:stCondLst>
                            <p:childTnLst>
                              <p:par>
                                <p:cTn id="62" presetID="1" presetClass="entr" presetSubtype="0" fill="hold" grpId="13" nodeType="afterEffect">
                                  <p:stCondLst>
                                    <p:cond delay="500"/>
                                  </p:stCondLst>
                                  <p:iterate>
                                    <p:tmAbs val="0"/>
                                  </p:iterate>
                                  <p:childTnLst>
                                    <p:set>
                                      <p:cBhvr>
                                        <p:cTn id="63" fill="hold"/>
                                        <p:tgtEl>
                                          <p:spTgt spid="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 grpId="12" animBg="1" advAuto="0"/>
      <p:bldP spid="514" grpId="9" animBg="1" advAuto="0"/>
      <p:bldP spid="517" grpId="7" animBg="1" advAuto="0"/>
      <p:bldP spid="520" grpId="5" animBg="1" advAuto="0"/>
      <p:bldP spid="523" grpId="1" animBg="1" advAuto="0"/>
      <p:bldP spid="529" grpId="3" animBg="1" advAuto="0"/>
      <p:bldP spid="530" grpId="11" animBg="1" advAuto="0"/>
      <p:bldP spid="531" grpId="6" animBg="1" advAuto="0"/>
      <p:bldP spid="532" grpId="2" animBg="1" advAuto="0"/>
      <p:bldP spid="533" grpId="8" animBg="1" advAuto="0"/>
      <p:bldP spid="534" grpId="10" animBg="1" advAuto="0"/>
      <p:bldP spid="535" grpId="4" animBg="1" advAuto="0"/>
      <p:bldP spid="540" grpId="13"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a:t>Your Finance Department controls your information management</a:t>
            </a:r>
            <a:endParaRPr dirty="0"/>
          </a:p>
        </p:txBody>
      </p:sp>
    </p:spTree>
    <p:extLst>
      <p:ext uri="{BB962C8B-B14F-4D97-AF65-F5344CB8AC3E}">
        <p14:creationId xmlns:p14="http://schemas.microsoft.com/office/powerpoint/2010/main" val="133101436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A2E0"/>
        </a:solidFill>
        <a:effectLst/>
      </p:bgPr>
    </p:bg>
    <p:spTree>
      <p:nvGrpSpPr>
        <p:cNvPr id="1" name=""/>
        <p:cNvGrpSpPr/>
        <p:nvPr/>
      </p:nvGrpSpPr>
      <p:grpSpPr>
        <a:xfrm>
          <a:off x="0" y="0"/>
          <a:ext cx="0" cy="0"/>
          <a:chOff x="0" y="0"/>
          <a:chExt cx="0" cy="0"/>
        </a:xfrm>
      </p:grpSpPr>
      <p:sp>
        <p:nvSpPr>
          <p:cNvPr id="329" name="Shape 216"/>
          <p:cNvSpPr txBox="1"/>
          <p:nvPr/>
        </p:nvSpPr>
        <p:spPr>
          <a:xfrm>
            <a:off x="2103124" y="4933582"/>
            <a:ext cx="1795199" cy="256001"/>
          </a:xfrm>
          <a:prstGeom prst="rect">
            <a:avLst/>
          </a:prstGeom>
          <a:ln w="12700">
            <a:miter lim="400000"/>
          </a:ln>
          <a:extLst>
            <a:ext uri="{C572A759-6A51-4108-AA02-DFA0A04FC94B}">
              <ma14:wrappingTextBoxFlag xmlns:ma14="http://schemas.microsoft.com/office/mac/drawingml/2011/main" val="1"/>
            </a:ext>
          </a:extLst>
        </p:spPr>
        <p:txBody>
          <a:bodyPr lIns="32749" tIns="32749" rIns="32749" bIns="32749" anchor="ctr">
            <a:spAutoFit/>
          </a:bodyPr>
          <a:lstStyle>
            <a:lvl1pPr algn="ctr">
              <a:defRPr sz="1300">
                <a:solidFill>
                  <a:srgbClr val="005180"/>
                </a:solidFill>
                <a:latin typeface="Courier New"/>
                <a:ea typeface="Courier New"/>
                <a:cs typeface="Courier New"/>
                <a:sym typeface="Courier New"/>
              </a:defRPr>
            </a:lvl1pPr>
          </a:lstStyle>
          <a:p>
            <a:r>
              <a:t>Anya Somerville </a:t>
            </a:r>
          </a:p>
        </p:txBody>
      </p:sp>
      <p:sp>
        <p:nvSpPr>
          <p:cNvPr id="330" name="Shape 217"/>
          <p:cNvSpPr txBox="1"/>
          <p:nvPr/>
        </p:nvSpPr>
        <p:spPr>
          <a:xfrm>
            <a:off x="1908419" y="5286476"/>
            <a:ext cx="2184601" cy="254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900">
                <a:solidFill>
                  <a:srgbClr val="FFFFFF"/>
                </a:solidFill>
                <a:latin typeface="Courier New"/>
                <a:ea typeface="Courier New"/>
                <a:cs typeface="Courier New"/>
                <a:sym typeface="Courier New"/>
              </a:defRPr>
            </a:lvl1pPr>
          </a:lstStyle>
          <a:p>
            <a:r>
              <a:t>Head of Indexing and Data Management, UK Parliament</a:t>
            </a:r>
          </a:p>
        </p:txBody>
      </p:sp>
      <p:sp>
        <p:nvSpPr>
          <p:cNvPr id="331" name="Shape 218"/>
          <p:cNvSpPr txBox="1"/>
          <p:nvPr/>
        </p:nvSpPr>
        <p:spPr>
          <a:xfrm>
            <a:off x="4967506" y="4933582"/>
            <a:ext cx="1902300" cy="256001"/>
          </a:xfrm>
          <a:prstGeom prst="rect">
            <a:avLst/>
          </a:prstGeom>
          <a:ln w="12700">
            <a:miter lim="400000"/>
          </a:ln>
          <a:extLst>
            <a:ext uri="{C572A759-6A51-4108-AA02-DFA0A04FC94B}">
              <ma14:wrappingTextBoxFlag xmlns:ma14="http://schemas.microsoft.com/office/mac/drawingml/2011/main" val="1"/>
            </a:ext>
          </a:extLst>
        </p:spPr>
        <p:txBody>
          <a:bodyPr lIns="32749" tIns="32749" rIns="32749" bIns="32749" anchor="ctr">
            <a:spAutoFit/>
          </a:bodyPr>
          <a:lstStyle>
            <a:lvl1pPr algn="ctr">
              <a:defRPr sz="1300">
                <a:solidFill>
                  <a:srgbClr val="005180"/>
                </a:solidFill>
                <a:latin typeface="Courier New"/>
                <a:ea typeface="Courier New"/>
                <a:cs typeface="Courier New"/>
                <a:sym typeface="Courier New"/>
              </a:defRPr>
            </a:lvl1pPr>
          </a:lstStyle>
          <a:p>
            <a:r>
              <a:t>Michael Smethurst</a:t>
            </a:r>
          </a:p>
        </p:txBody>
      </p:sp>
      <p:sp>
        <p:nvSpPr>
          <p:cNvPr id="332" name="Shape 219"/>
          <p:cNvSpPr txBox="1"/>
          <p:nvPr/>
        </p:nvSpPr>
        <p:spPr>
          <a:xfrm>
            <a:off x="5351539" y="5286476"/>
            <a:ext cx="1134301" cy="254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defRPr sz="900">
                <a:solidFill>
                  <a:srgbClr val="FFFFFF"/>
                </a:solidFill>
                <a:latin typeface="Courier New"/>
                <a:ea typeface="Courier New"/>
                <a:cs typeface="Courier New"/>
                <a:sym typeface="Courier New"/>
              </a:defRPr>
            </a:pPr>
            <a:r>
              <a:t>Data Architect</a:t>
            </a:r>
          </a:p>
          <a:p>
            <a:pPr algn="ctr">
              <a:defRPr sz="900">
                <a:solidFill>
                  <a:srgbClr val="FFFFFF"/>
                </a:solidFill>
                <a:latin typeface="Courier New"/>
                <a:ea typeface="Courier New"/>
                <a:cs typeface="Courier New"/>
                <a:sym typeface="Courier New"/>
              </a:defRPr>
            </a:pPr>
            <a:r>
              <a:t>UK Parliament</a:t>
            </a:r>
          </a:p>
        </p:txBody>
      </p:sp>
      <p:sp>
        <p:nvSpPr>
          <p:cNvPr id="334" name="Shape 221"/>
          <p:cNvSpPr txBox="1"/>
          <p:nvPr/>
        </p:nvSpPr>
        <p:spPr>
          <a:xfrm>
            <a:off x="6326421" y="5932866"/>
            <a:ext cx="1659302" cy="13849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defRPr sz="900">
                <a:solidFill>
                  <a:srgbClr val="FFFFFF"/>
                </a:solidFill>
                <a:latin typeface="Courier New"/>
                <a:ea typeface="Courier New"/>
                <a:cs typeface="Courier New"/>
                <a:sym typeface="Courier New"/>
              </a:defRPr>
            </a:pPr>
            <a:endParaRPr dirty="0"/>
          </a:p>
        </p:txBody>
      </p:sp>
      <p:sp>
        <p:nvSpPr>
          <p:cNvPr id="335" name="Shape 222"/>
          <p:cNvSpPr txBox="1"/>
          <p:nvPr/>
        </p:nvSpPr>
        <p:spPr>
          <a:xfrm>
            <a:off x="3174276" y="694830"/>
            <a:ext cx="2795399" cy="381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2600">
                <a:solidFill>
                  <a:srgbClr val="FFFFFF"/>
                </a:solidFill>
                <a:latin typeface="Courier New"/>
                <a:ea typeface="Courier New"/>
                <a:cs typeface="Courier New"/>
                <a:sym typeface="Courier New"/>
              </a:defRPr>
            </a:lvl1pPr>
          </a:lstStyle>
          <a:p>
            <a:r>
              <a:t>Introductions</a:t>
            </a:r>
          </a:p>
        </p:txBody>
      </p:sp>
      <p:pic>
        <p:nvPicPr>
          <p:cNvPr id="336" name="Shape 223" descr="Shape 223"/>
          <p:cNvPicPr>
            <a:picLocks noChangeAspect="1"/>
          </p:cNvPicPr>
          <p:nvPr/>
        </p:nvPicPr>
        <p:blipFill>
          <a:blip r:embed="rId3">
            <a:extLst/>
          </a:blip>
          <a:stretch>
            <a:fillRect/>
          </a:stretch>
        </p:blipFill>
        <p:spPr>
          <a:xfrm>
            <a:off x="1962948" y="2308760"/>
            <a:ext cx="2184600" cy="2096400"/>
          </a:xfrm>
          <a:prstGeom prst="rect">
            <a:avLst/>
          </a:prstGeom>
          <a:ln w="25400">
            <a:solidFill>
              <a:srgbClr val="DDDDDD"/>
            </a:solidFill>
            <a:miter lim="400000"/>
          </a:ln>
        </p:spPr>
      </p:pic>
      <p:pic>
        <p:nvPicPr>
          <p:cNvPr id="337" name="Shape 224" descr="Shape 224"/>
          <p:cNvPicPr>
            <a:picLocks noChangeAspect="1"/>
          </p:cNvPicPr>
          <p:nvPr/>
        </p:nvPicPr>
        <p:blipFill>
          <a:blip r:embed="rId4">
            <a:extLst/>
          </a:blip>
          <a:srcRect l="49368" t="12660" r="7019" b="15239"/>
          <a:stretch>
            <a:fillRect/>
          </a:stretch>
        </p:blipFill>
        <p:spPr>
          <a:xfrm>
            <a:off x="4911102" y="2308762"/>
            <a:ext cx="2146801" cy="2096401"/>
          </a:xfrm>
          <a:prstGeom prst="rect">
            <a:avLst/>
          </a:prstGeom>
          <a:ln w="25400">
            <a:solidFill>
              <a:srgbClr val="DDDDDD"/>
            </a:solidFill>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988" y="468352"/>
            <a:ext cx="8811970" cy="5957956"/>
          </a:xfrm>
          <a:prstGeom prst="rect">
            <a:avLst/>
          </a:prstGeom>
        </p:spPr>
      </p:pic>
    </p:spTree>
    <p:extLst>
      <p:ext uri="{BB962C8B-B14F-4D97-AF65-F5344CB8AC3E}">
        <p14:creationId xmlns:p14="http://schemas.microsoft.com/office/powerpoint/2010/main" val="161955244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Shape 294"/>
          <p:cNvSpPr txBox="1">
            <a:spLocks noGrp="1"/>
          </p:cNvSpPr>
          <p:nvPr>
            <p:ph type="title"/>
          </p:nvPr>
        </p:nvSpPr>
        <p:spPr>
          <a:xfrm>
            <a:off x="579696" y="2865177"/>
            <a:ext cx="7984502" cy="1127702"/>
          </a:xfrm>
          <a:prstGeom prst="rect">
            <a:avLst/>
          </a:prstGeom>
        </p:spPr>
        <p:txBody>
          <a:bodyPr lIns="0" tIns="0" rIns="0" bIns="0">
            <a:noAutofit/>
          </a:bodyPr>
          <a:lstStyle>
            <a:lvl1pPr>
              <a:defRPr sz="3300"/>
            </a:lvl1pPr>
          </a:lstStyle>
          <a:p>
            <a:r>
              <a:rPr sz="4800" dirty="0"/>
              <a:t>Don’t put your organisational structure on the </a:t>
            </a:r>
            <a:r>
              <a:rPr sz="4800" dirty="0" smtClean="0"/>
              <a:t>web</a:t>
            </a:r>
            <a:r>
              <a:rPr lang="en-GB" sz="4800" dirty="0"/>
              <a:t/>
            </a:r>
            <a:br>
              <a:rPr lang="en-GB" sz="4800" dirty="0"/>
            </a:br>
            <a:r>
              <a:rPr lang="en-GB" sz="3600" dirty="0" smtClean="0"/>
              <a:t>they said</a:t>
            </a:r>
            <a:endParaRPr sz="3600" dirty="0"/>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Shape 329"/>
          <p:cNvSpPr txBox="1"/>
          <p:nvPr/>
        </p:nvSpPr>
        <p:spPr>
          <a:xfrm>
            <a:off x="923627" y="694830"/>
            <a:ext cx="7296602" cy="40011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2600">
                <a:solidFill>
                  <a:srgbClr val="FFFFFF"/>
                </a:solidFill>
                <a:latin typeface="Courier New"/>
                <a:ea typeface="Courier New"/>
                <a:cs typeface="Courier New"/>
                <a:sym typeface="Courier New"/>
              </a:defRPr>
            </a:lvl1pPr>
          </a:lstStyle>
          <a:p>
            <a:r>
              <a:rPr lang="en-GB" dirty="0" smtClean="0"/>
              <a:t>Fragmented data</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78000"/>
            <a:ext cx="9144000" cy="3279913"/>
          </a:xfrm>
          <a:prstGeom prst="rect">
            <a:avLst/>
          </a:prstGeom>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5" name="Shape 328" descr="Shape 328"/>
          <p:cNvPicPr>
            <a:picLocks noChangeAspect="1"/>
          </p:cNvPicPr>
          <p:nvPr/>
        </p:nvPicPr>
        <p:blipFill>
          <a:blip r:embed="rId3">
            <a:extLst/>
          </a:blip>
          <a:stretch>
            <a:fillRect/>
          </a:stretch>
        </p:blipFill>
        <p:spPr>
          <a:xfrm>
            <a:off x="1132735" y="1447138"/>
            <a:ext cx="6878401" cy="4271401"/>
          </a:xfrm>
          <a:prstGeom prst="rect">
            <a:avLst/>
          </a:prstGeom>
          <a:ln w="12700">
            <a:miter lim="400000"/>
          </a:ln>
          <a:effectLst>
            <a:outerShdw blurRad="254000" dist="127000" dir="16200000" rotWithShape="0">
              <a:srgbClr val="000000">
                <a:alpha val="69803"/>
              </a:srgbClr>
            </a:outerShdw>
          </a:effectLst>
        </p:spPr>
      </p:pic>
      <p:sp>
        <p:nvSpPr>
          <p:cNvPr id="396" name="Shape 329"/>
          <p:cNvSpPr txBox="1"/>
          <p:nvPr/>
        </p:nvSpPr>
        <p:spPr>
          <a:xfrm>
            <a:off x="923627" y="694830"/>
            <a:ext cx="7296602" cy="381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2600">
                <a:solidFill>
                  <a:srgbClr val="FFFFFF"/>
                </a:solidFill>
                <a:latin typeface="Courier New"/>
                <a:ea typeface="Courier New"/>
                <a:cs typeface="Courier New"/>
                <a:sym typeface="Courier New"/>
              </a:defRPr>
            </a:lvl1pPr>
          </a:lstStyle>
          <a:p>
            <a:r>
              <a:t>Website for each office or project</a:t>
            </a:r>
          </a:p>
        </p:txBody>
      </p:sp>
      <p:sp>
        <p:nvSpPr>
          <p:cNvPr id="397" name="Shape 330"/>
          <p:cNvSpPr txBox="1"/>
          <p:nvPr/>
        </p:nvSpPr>
        <p:spPr>
          <a:xfrm>
            <a:off x="1888191" y="6025853"/>
            <a:ext cx="5367600" cy="381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2600">
                <a:solidFill>
                  <a:srgbClr val="FFFFFF"/>
                </a:solidFill>
                <a:latin typeface="Courier New"/>
                <a:ea typeface="Courier New"/>
                <a:cs typeface="Courier New"/>
                <a:sym typeface="Courier New"/>
              </a:defRPr>
            </a:lvl1pPr>
          </a:lstStyle>
          <a:p>
            <a:r>
              <a:t>Over 50 different domains</a:t>
            </a:r>
          </a:p>
        </p:txBody>
      </p:sp>
    </p:spTree>
    <p:extLst>
      <p:ext uri="{BB962C8B-B14F-4D97-AF65-F5344CB8AC3E}">
        <p14:creationId xmlns:p14="http://schemas.microsoft.com/office/powerpoint/2010/main" val="149674483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smtClean="0"/>
              <a:t>Parliament is not complicated</a:t>
            </a:r>
            <a:endParaRPr dirty="0"/>
          </a:p>
        </p:txBody>
      </p:sp>
    </p:spTree>
    <p:extLst>
      <p:ext uri="{BB962C8B-B14F-4D97-AF65-F5344CB8AC3E}">
        <p14:creationId xmlns:p14="http://schemas.microsoft.com/office/powerpoint/2010/main" val="3502158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sp>
        <p:nvSpPr>
          <p:cNvPr id="9" name="Slide Number Placeholder 8">
            <a:extLst>
              <a:ext uri="{FF2B5EF4-FFF2-40B4-BE49-F238E27FC236}">
                <a16:creationId xmlns="" xmlns:a16="http://schemas.microsoft.com/office/drawing/2014/main" id="{C078961F-DA12-4BA8-8ED9-70E035A50E44}"/>
              </a:ext>
            </a:extLst>
          </p:cNvPr>
          <p:cNvSpPr>
            <a:spLocks noGrp="1"/>
          </p:cNvSpPr>
          <p:nvPr>
            <p:ph type="sldNum" sz="quarter" idx="4294967295"/>
          </p:nvPr>
        </p:nvSpPr>
        <p:spPr>
          <a:xfrm>
            <a:off x="6457950" y="5624513"/>
            <a:ext cx="2057400" cy="273844"/>
          </a:xfrm>
          <a:prstGeom prst="rect">
            <a:avLst/>
          </a:prstGeom>
        </p:spPr>
        <p:txBody>
          <a:bodyPr/>
          <a:lstStyle/>
          <a:p>
            <a:pPr defTabSz="685800"/>
            <a:endParaRPr lang="en-CA" kern="1200" dirty="0">
              <a:solidFill>
                <a:prstClr val="black">
                  <a:tint val="75000"/>
                </a:prstClr>
              </a:solidFill>
              <a:latin typeface="Calibri" panose="020F0502020204030204"/>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38181"/>
            <a:ext cx="9074756" cy="5043114"/>
          </a:xfrm>
          <a:prstGeom prst="rect">
            <a:avLst/>
          </a:prstGeom>
        </p:spPr>
      </p:pic>
    </p:spTree>
    <p:extLst>
      <p:ext uri="{BB962C8B-B14F-4D97-AF65-F5344CB8AC3E}">
        <p14:creationId xmlns:p14="http://schemas.microsoft.com/office/powerpoint/2010/main" val="164000748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0"/>
            <a:ext cx="12192000" cy="6858000"/>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1" name="Shape 265" descr="Shape 265"/>
          <p:cNvPicPr>
            <a:picLocks noChangeAspect="1"/>
          </p:cNvPicPr>
          <p:nvPr/>
        </p:nvPicPr>
        <p:blipFill>
          <a:blip r:embed="rId3">
            <a:extLst/>
          </a:blip>
          <a:stretch>
            <a:fillRect/>
          </a:stretch>
        </p:blipFill>
        <p:spPr>
          <a:xfrm>
            <a:off x="0" y="0"/>
            <a:ext cx="9144001" cy="6858001"/>
          </a:xfrm>
          <a:prstGeom prst="rect">
            <a:avLst/>
          </a:prstGeom>
          <a:ln w="12700">
            <a:miter lim="400000"/>
          </a:ln>
        </p:spPr>
      </p:pic>
    </p:spTree>
    <p:extLst>
      <p:ext uri="{BB962C8B-B14F-4D97-AF65-F5344CB8AC3E}">
        <p14:creationId xmlns:p14="http://schemas.microsoft.com/office/powerpoint/2010/main" val="198923611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Shape 270"/>
          <p:cNvSpPr txBox="1">
            <a:spLocks noGrp="1"/>
          </p:cNvSpPr>
          <p:nvPr>
            <p:ph type="title"/>
          </p:nvPr>
        </p:nvSpPr>
        <p:spPr>
          <a:xfrm>
            <a:off x="311698" y="1302273"/>
            <a:ext cx="8520602" cy="572701"/>
          </a:xfrm>
          <a:prstGeom prst="rect">
            <a:avLst/>
          </a:prstGeom>
        </p:spPr>
        <p:txBody>
          <a:bodyPr lIns="83800" tIns="83800" rIns="83800" bIns="83800"/>
          <a:lstStyle>
            <a:lvl1pPr>
              <a:defRPr sz="2600"/>
            </a:lvl1pPr>
          </a:lstStyle>
          <a:p>
            <a:r>
              <a:rPr lang="en-GB" dirty="0" smtClean="0"/>
              <a:t>Erskine May</a:t>
            </a:r>
            <a:endParaRPr dirty="0"/>
          </a:p>
        </p:txBody>
      </p:sp>
      <p:sp>
        <p:nvSpPr>
          <p:cNvPr id="376" name="Shape 271"/>
          <p:cNvSpPr txBox="1">
            <a:spLocks noGrp="1"/>
          </p:cNvSpPr>
          <p:nvPr>
            <p:ph type="body" idx="1"/>
          </p:nvPr>
        </p:nvSpPr>
        <p:spPr>
          <a:xfrm>
            <a:off x="311698" y="2009724"/>
            <a:ext cx="8520602" cy="3416401"/>
          </a:xfrm>
          <a:prstGeom prst="rect">
            <a:avLst/>
          </a:prstGeom>
        </p:spPr>
        <p:txBody>
          <a:bodyPr lIns="83800" tIns="83800" rIns="83800" bIns="83800"/>
          <a:lstStyle/>
          <a:p>
            <a:pPr marL="0" indent="0">
              <a:spcBef>
                <a:spcPts val="0"/>
              </a:spcBef>
              <a:buSzTx/>
              <a:buNone/>
            </a:pPr>
            <a:endParaRPr dirty="0"/>
          </a:p>
        </p:txBody>
      </p:sp>
      <p:pic>
        <p:nvPicPr>
          <p:cNvPr id="377" name="Shape 272" descr="Shape 272"/>
          <p:cNvPicPr>
            <a:picLocks noChangeAspect="1"/>
          </p:cNvPicPr>
          <p:nvPr/>
        </p:nvPicPr>
        <p:blipFill>
          <a:blip r:embed="rId3">
            <a:extLst/>
          </a:blip>
          <a:srcRect l="1811" r="1821"/>
          <a:stretch>
            <a:fillRect/>
          </a:stretch>
        </p:blipFill>
        <p:spPr>
          <a:xfrm>
            <a:off x="-2" y="0"/>
            <a:ext cx="9144002" cy="7116301"/>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Shape 277"/>
          <p:cNvSpPr txBox="1">
            <a:spLocks noGrp="1"/>
          </p:cNvSpPr>
          <p:nvPr>
            <p:ph type="title"/>
          </p:nvPr>
        </p:nvSpPr>
        <p:spPr>
          <a:xfrm>
            <a:off x="311698" y="1302273"/>
            <a:ext cx="8520602" cy="572701"/>
          </a:xfrm>
          <a:prstGeom prst="rect">
            <a:avLst/>
          </a:prstGeom>
        </p:spPr>
        <p:txBody>
          <a:bodyPr lIns="83800" tIns="83800" rIns="83800" bIns="83800"/>
          <a:lstStyle>
            <a:lvl1pPr>
              <a:defRPr sz="2600"/>
            </a:lvl1pPr>
          </a:lstStyle>
          <a:p>
            <a:r>
              <a:t>What is Parliament?</a:t>
            </a:r>
          </a:p>
        </p:txBody>
      </p:sp>
      <p:sp>
        <p:nvSpPr>
          <p:cNvPr id="382" name="Shape 278"/>
          <p:cNvSpPr txBox="1">
            <a:spLocks noGrp="1"/>
          </p:cNvSpPr>
          <p:nvPr>
            <p:ph type="body" idx="1"/>
          </p:nvPr>
        </p:nvSpPr>
        <p:spPr>
          <a:xfrm>
            <a:off x="311698" y="2009724"/>
            <a:ext cx="8520602" cy="3416401"/>
          </a:xfrm>
          <a:prstGeom prst="rect">
            <a:avLst/>
          </a:prstGeom>
        </p:spPr>
        <p:txBody>
          <a:bodyPr lIns="83800" tIns="83800" rIns="83800" bIns="83800"/>
          <a:lstStyle/>
          <a:p>
            <a:pPr marL="0" indent="0">
              <a:spcBef>
                <a:spcPts val="0"/>
              </a:spcBef>
              <a:buSzTx/>
              <a:buNone/>
            </a:pPr>
            <a:endParaRPr dirty="0"/>
          </a:p>
        </p:txBody>
      </p:sp>
      <p:pic>
        <p:nvPicPr>
          <p:cNvPr id="383" name="Shape 279" descr="Shape 279"/>
          <p:cNvPicPr>
            <a:picLocks noChangeAspect="1"/>
          </p:cNvPicPr>
          <p:nvPr/>
        </p:nvPicPr>
        <p:blipFill>
          <a:blip r:embed="rId3">
            <a:extLst/>
          </a:blip>
          <a:srcRect t="1709" b="1709"/>
          <a:stretch>
            <a:fillRect/>
          </a:stretch>
        </p:blipFill>
        <p:spPr>
          <a:xfrm>
            <a:off x="0" y="-2"/>
            <a:ext cx="10630800" cy="6858002"/>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230"/>
          <p:cNvSpPr txBox="1"/>
          <p:nvPr/>
        </p:nvSpPr>
        <p:spPr>
          <a:xfrm>
            <a:off x="622142" y="183057"/>
            <a:ext cx="7111501"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3200">
                <a:solidFill>
                  <a:srgbClr val="00A2E0"/>
                </a:solidFill>
                <a:latin typeface="Courier New"/>
                <a:ea typeface="Courier New"/>
                <a:cs typeface="Courier New"/>
                <a:sym typeface="Courier New"/>
              </a:defRPr>
            </a:lvl1pPr>
          </a:lstStyle>
          <a:p>
            <a:r>
              <a:rPr lang="en-GB" dirty="0" smtClean="0"/>
              <a:t>Tonight’s talk</a:t>
            </a:r>
            <a:endParaRPr dirty="0"/>
          </a:p>
        </p:txBody>
      </p:sp>
      <p:sp>
        <p:nvSpPr>
          <p:cNvPr id="343" name="Shape 231"/>
          <p:cNvSpPr txBox="1"/>
          <p:nvPr/>
        </p:nvSpPr>
        <p:spPr>
          <a:xfrm>
            <a:off x="953319" y="1304626"/>
            <a:ext cx="7237502" cy="236372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52400" indent="-190500">
              <a:lnSpc>
                <a:spcPct val="160000"/>
              </a:lnSpc>
              <a:buClr>
                <a:srgbClr val="5E5E5E"/>
              </a:buClr>
              <a:buSzPct val="100000"/>
              <a:buFont typeface="Courier New"/>
              <a:buChar char="•"/>
              <a:defRPr sz="2400">
                <a:solidFill>
                  <a:srgbClr val="5E5E5E"/>
                </a:solidFill>
                <a:latin typeface="Courier New"/>
                <a:ea typeface="Courier New"/>
                <a:cs typeface="Courier New"/>
                <a:sym typeface="Courier New"/>
              </a:defRPr>
            </a:pPr>
            <a:r>
              <a:rPr dirty="0"/>
              <a:t>What Parliament is</a:t>
            </a:r>
          </a:p>
          <a:p>
            <a:pPr marL="152400" indent="-190500">
              <a:lnSpc>
                <a:spcPct val="160000"/>
              </a:lnSpc>
              <a:buClr>
                <a:srgbClr val="5E5E5E"/>
              </a:buClr>
              <a:buSzPct val="100000"/>
              <a:buFont typeface="Courier New"/>
              <a:buChar char="•"/>
              <a:defRPr sz="2400">
                <a:solidFill>
                  <a:srgbClr val="5E5E5E"/>
                </a:solidFill>
                <a:latin typeface="Courier New"/>
                <a:ea typeface="Courier New"/>
                <a:cs typeface="Courier New"/>
                <a:sym typeface="Courier New"/>
              </a:defRPr>
            </a:pPr>
            <a:r>
              <a:rPr dirty="0"/>
              <a:t>What problems we are trying to solve</a:t>
            </a:r>
          </a:p>
          <a:p>
            <a:pPr marL="152400" indent="-190500">
              <a:lnSpc>
                <a:spcPct val="160000"/>
              </a:lnSpc>
              <a:buClr>
                <a:srgbClr val="5E5E5E"/>
              </a:buClr>
              <a:buSzPct val="100000"/>
              <a:buFont typeface="Courier New"/>
              <a:buChar char="•"/>
              <a:defRPr sz="2400">
                <a:solidFill>
                  <a:srgbClr val="5E5E5E"/>
                </a:solidFill>
                <a:latin typeface="Courier New"/>
                <a:ea typeface="Courier New"/>
                <a:cs typeface="Courier New"/>
                <a:sym typeface="Courier New"/>
              </a:defRPr>
            </a:pPr>
            <a:r>
              <a:rPr dirty="0"/>
              <a:t>How we are going about it</a:t>
            </a:r>
          </a:p>
          <a:p>
            <a:pPr marL="152400" indent="-190500">
              <a:lnSpc>
                <a:spcPct val="160000"/>
              </a:lnSpc>
              <a:buClr>
                <a:srgbClr val="5E5E5E"/>
              </a:buClr>
              <a:buSzPct val="100000"/>
              <a:buFont typeface="Courier New"/>
              <a:buChar char="•"/>
              <a:defRPr sz="2400">
                <a:solidFill>
                  <a:srgbClr val="5E5E5E"/>
                </a:solidFill>
                <a:latin typeface="Courier New"/>
                <a:ea typeface="Courier New"/>
                <a:cs typeface="Courier New"/>
                <a:sym typeface="Courier New"/>
              </a:defRPr>
            </a:pPr>
            <a:r>
              <a:rPr dirty="0" smtClean="0"/>
              <a:t>Wh</a:t>
            </a:r>
            <a:r>
              <a:rPr lang="en-GB" dirty="0" smtClean="0"/>
              <a:t>at we’ve </a:t>
            </a:r>
            <a:r>
              <a:rPr lang="en-GB" dirty="0" smtClean="0"/>
              <a:t>made</a:t>
            </a:r>
            <a:endParaRPr dirty="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Shape 373"/>
          <p:cNvSpPr/>
          <p:nvPr/>
        </p:nvSpPr>
        <p:spPr>
          <a:xfrm>
            <a:off x="4391750" y="1670885"/>
            <a:ext cx="176100" cy="1823101"/>
          </a:xfrm>
          <a:custGeom>
            <a:avLst/>
            <a:gdLst/>
            <a:ahLst/>
            <a:cxnLst>
              <a:cxn ang="0">
                <a:pos x="wd2" y="hd2"/>
              </a:cxn>
              <a:cxn ang="5400000">
                <a:pos x="wd2" y="hd2"/>
              </a:cxn>
              <a:cxn ang="10800000">
                <a:pos x="wd2" y="hd2"/>
              </a:cxn>
              <a:cxn ang="16200000">
                <a:pos x="wd2" y="hd2"/>
              </a:cxn>
            </a:cxnLst>
            <a:rect l="0" t="0" r="r" b="b"/>
            <a:pathLst>
              <a:path w="16200" h="21600" extrusionOk="0">
                <a:moveTo>
                  <a:pt x="0" y="21600"/>
                </a:moveTo>
                <a:cubicBezTo>
                  <a:pt x="21577" y="17123"/>
                  <a:pt x="21600" y="9923"/>
                  <a:pt x="68" y="0"/>
                </a:cubicBezTo>
              </a:path>
            </a:pathLst>
          </a:custGeom>
          <a:ln w="76200">
            <a:solidFill>
              <a:srgbClr val="00A2FF"/>
            </a:solidFill>
          </a:ln>
        </p:spPr>
        <p:txBody>
          <a:bodyPr lIns="45719" rIns="45719"/>
          <a:lstStyle/>
          <a:p>
            <a:pPr algn="ctr">
              <a:defRPr sz="1500" b="1">
                <a:latin typeface="Courier New"/>
                <a:ea typeface="Courier New"/>
                <a:cs typeface="Courier New"/>
                <a:sym typeface="Courier New"/>
              </a:defRPr>
            </a:pPr>
            <a:endParaRPr/>
          </a:p>
        </p:txBody>
      </p:sp>
      <p:sp>
        <p:nvSpPr>
          <p:cNvPr id="423" name="Shape 374"/>
          <p:cNvSpPr/>
          <p:nvPr/>
        </p:nvSpPr>
        <p:spPr>
          <a:xfrm>
            <a:off x="4222088" y="3474682"/>
            <a:ext cx="176099" cy="1823101"/>
          </a:xfrm>
          <a:custGeom>
            <a:avLst/>
            <a:gdLst/>
            <a:ahLst/>
            <a:cxnLst>
              <a:cxn ang="0">
                <a:pos x="wd2" y="hd2"/>
              </a:cxn>
              <a:cxn ang="5400000">
                <a:pos x="wd2" y="hd2"/>
              </a:cxn>
              <a:cxn ang="10800000">
                <a:pos x="wd2" y="hd2"/>
              </a:cxn>
              <a:cxn ang="16200000">
                <a:pos x="wd2" y="hd2"/>
              </a:cxn>
            </a:cxnLst>
            <a:rect l="0" t="0" r="r" b="b"/>
            <a:pathLst>
              <a:path w="16200" h="21600" extrusionOk="0">
                <a:moveTo>
                  <a:pt x="16200" y="0"/>
                </a:moveTo>
                <a:cubicBezTo>
                  <a:pt x="-5377" y="4477"/>
                  <a:pt x="-5400" y="11677"/>
                  <a:pt x="16132" y="21600"/>
                </a:cubicBezTo>
              </a:path>
            </a:pathLst>
          </a:custGeom>
          <a:ln w="76200">
            <a:solidFill>
              <a:srgbClr val="00A2FF"/>
            </a:solidFill>
          </a:ln>
        </p:spPr>
        <p:txBody>
          <a:bodyPr lIns="45719" rIns="45719"/>
          <a:lstStyle/>
          <a:p>
            <a:pPr algn="ctr">
              <a:defRPr sz="1500" b="1">
                <a:latin typeface="Courier New"/>
                <a:ea typeface="Courier New"/>
                <a:cs typeface="Courier New"/>
                <a:sym typeface="Courier New"/>
              </a:defRPr>
            </a:pPr>
            <a:endParaRPr/>
          </a:p>
        </p:txBody>
      </p:sp>
      <p:sp>
        <p:nvSpPr>
          <p:cNvPr id="424" name="Shape 375"/>
          <p:cNvSpPr/>
          <p:nvPr/>
        </p:nvSpPr>
        <p:spPr>
          <a:xfrm>
            <a:off x="4281987" y="3545369"/>
            <a:ext cx="2426701" cy="356398"/>
          </a:xfrm>
          <a:custGeom>
            <a:avLst/>
            <a:gdLst/>
            <a:ahLst/>
            <a:cxnLst>
              <a:cxn ang="0">
                <a:pos x="wd2" y="hd2"/>
              </a:cxn>
              <a:cxn ang="5400000">
                <a:pos x="wd2" y="hd2"/>
              </a:cxn>
              <a:cxn ang="10800000">
                <a:pos x="wd2" y="hd2"/>
              </a:cxn>
              <a:cxn ang="16200000">
                <a:pos x="wd2" y="hd2"/>
              </a:cxn>
            </a:cxnLst>
            <a:rect l="0" t="0" r="r" b="b"/>
            <a:pathLst>
              <a:path w="21600" h="16420" extrusionOk="0">
                <a:moveTo>
                  <a:pt x="0" y="9698"/>
                </a:moveTo>
                <a:cubicBezTo>
                  <a:pt x="4798" y="-5180"/>
                  <a:pt x="11998" y="-2939"/>
                  <a:pt x="21600" y="16420"/>
                </a:cubicBezTo>
              </a:path>
            </a:pathLst>
          </a:custGeom>
          <a:ln w="76200">
            <a:solidFill>
              <a:srgbClr val="00A2FF"/>
            </a:solidFill>
          </a:ln>
        </p:spPr>
        <p:txBody>
          <a:bodyPr lIns="45719" rIns="45719"/>
          <a:lstStyle/>
          <a:p>
            <a:pPr algn="ctr">
              <a:defRPr sz="1500" b="1">
                <a:latin typeface="Courier New"/>
                <a:ea typeface="Courier New"/>
                <a:cs typeface="Courier New"/>
                <a:sym typeface="Courier New"/>
              </a:defRPr>
            </a:pPr>
            <a:endParaRPr/>
          </a:p>
        </p:txBody>
      </p:sp>
      <p:sp>
        <p:nvSpPr>
          <p:cNvPr id="425" name="Shape 376"/>
          <p:cNvSpPr/>
          <p:nvPr/>
        </p:nvSpPr>
        <p:spPr>
          <a:xfrm>
            <a:off x="2228157" y="3346663"/>
            <a:ext cx="2095501" cy="315908"/>
          </a:xfrm>
          <a:custGeom>
            <a:avLst/>
            <a:gdLst/>
            <a:ahLst/>
            <a:cxnLst>
              <a:cxn ang="0">
                <a:pos x="wd2" y="hd2"/>
              </a:cxn>
              <a:cxn ang="5400000">
                <a:pos x="wd2" y="hd2"/>
              </a:cxn>
              <a:cxn ang="10800000">
                <a:pos x="wd2" y="hd2"/>
              </a:cxn>
              <a:cxn ang="16200000">
                <a:pos x="wd2" y="hd2"/>
              </a:cxn>
            </a:cxnLst>
            <a:rect l="0" t="0" r="r" b="b"/>
            <a:pathLst>
              <a:path w="21600" h="16307" extrusionOk="0">
                <a:moveTo>
                  <a:pt x="21600" y="11442"/>
                </a:moveTo>
                <a:cubicBezTo>
                  <a:pt x="16886" y="-5293"/>
                  <a:pt x="9686" y="-3671"/>
                  <a:pt x="0" y="16307"/>
                </a:cubicBezTo>
              </a:path>
            </a:pathLst>
          </a:custGeom>
          <a:ln w="76200">
            <a:solidFill>
              <a:srgbClr val="00A2FF"/>
            </a:solidFill>
          </a:ln>
        </p:spPr>
        <p:txBody>
          <a:bodyPr lIns="45719" rIns="45719"/>
          <a:lstStyle/>
          <a:p>
            <a:pPr algn="ctr">
              <a:defRPr sz="1500" b="1">
                <a:latin typeface="Courier New"/>
                <a:ea typeface="Courier New"/>
                <a:cs typeface="Courier New"/>
                <a:sym typeface="Courier New"/>
              </a:defRPr>
            </a:pPr>
            <a:endParaRPr/>
          </a:p>
        </p:txBody>
      </p:sp>
      <p:sp>
        <p:nvSpPr>
          <p:cNvPr id="426" name="Shape 377"/>
          <p:cNvSpPr/>
          <p:nvPr/>
        </p:nvSpPr>
        <p:spPr>
          <a:xfrm>
            <a:off x="4321182" y="5310015"/>
            <a:ext cx="505197" cy="207604"/>
          </a:xfrm>
          <a:custGeom>
            <a:avLst/>
            <a:gdLst/>
            <a:ahLst/>
            <a:cxnLst>
              <a:cxn ang="0">
                <a:pos x="wd2" y="hd2"/>
              </a:cxn>
              <a:cxn ang="5400000">
                <a:pos x="wd2" y="hd2"/>
              </a:cxn>
              <a:cxn ang="10800000">
                <a:pos x="wd2" y="hd2"/>
              </a:cxn>
              <a:cxn ang="16200000">
                <a:pos x="wd2" y="hd2"/>
              </a:cxn>
            </a:cxnLst>
            <a:rect l="0" t="0" r="r" b="b"/>
            <a:pathLst>
              <a:path w="20365" h="16200" extrusionOk="0">
                <a:moveTo>
                  <a:pt x="186" y="15989"/>
                </a:moveTo>
                <a:cubicBezTo>
                  <a:pt x="-1235" y="-5400"/>
                  <a:pt x="5491" y="-5330"/>
                  <a:pt x="20365" y="16200"/>
                </a:cubicBezTo>
              </a:path>
            </a:pathLst>
          </a:custGeom>
          <a:ln w="76200">
            <a:solidFill>
              <a:srgbClr val="00A2FF"/>
            </a:solidFill>
          </a:ln>
        </p:spPr>
        <p:txBody>
          <a:bodyPr lIns="45719" rIns="45719"/>
          <a:lstStyle/>
          <a:p>
            <a:pPr algn="ctr">
              <a:defRPr sz="1500" b="1">
                <a:latin typeface="Courier New"/>
                <a:ea typeface="Courier New"/>
                <a:cs typeface="Courier New"/>
                <a:sym typeface="Courier New"/>
              </a:defRPr>
            </a:pPr>
            <a:endParaRPr/>
          </a:p>
        </p:txBody>
      </p:sp>
      <p:sp>
        <p:nvSpPr>
          <p:cNvPr id="427" name="Shape 378"/>
          <p:cNvSpPr txBox="1"/>
          <p:nvPr/>
        </p:nvSpPr>
        <p:spPr>
          <a:xfrm>
            <a:off x="4970924" y="4210233"/>
            <a:ext cx="1044901" cy="344901"/>
          </a:xfrm>
          <a:prstGeom prst="rect">
            <a:avLst/>
          </a:prstGeom>
          <a:ln w="12700">
            <a:miter lim="400000"/>
          </a:ln>
          <a:extLst>
            <a:ext uri="{C572A759-6A51-4108-AA02-DFA0A04FC94B}">
              <ma14:wrappingTextBoxFlag xmlns:ma14="http://schemas.microsoft.com/office/mac/drawingml/2011/main" val="1"/>
            </a:ext>
          </a:extLst>
        </p:spPr>
        <p:txBody>
          <a:bodyPr lIns="32749" tIns="32749" rIns="32749" bIns="32749" anchor="ctr">
            <a:spAutoFit/>
          </a:bodyPr>
          <a:lstStyle>
            <a:lvl1pPr algn="ctr">
              <a:defRPr sz="1900">
                <a:solidFill>
                  <a:srgbClr val="5E5E5E"/>
                </a:solidFill>
                <a:latin typeface="Courier New"/>
                <a:ea typeface="Courier New"/>
                <a:cs typeface="Courier New"/>
                <a:sym typeface="Courier New"/>
              </a:defRPr>
            </a:lvl1pPr>
          </a:lstStyle>
          <a:p>
            <a:r>
              <a:t>Simple</a:t>
            </a:r>
          </a:p>
        </p:txBody>
      </p:sp>
      <p:sp>
        <p:nvSpPr>
          <p:cNvPr id="428" name="Shape 379"/>
          <p:cNvSpPr txBox="1"/>
          <p:nvPr/>
        </p:nvSpPr>
        <p:spPr>
          <a:xfrm>
            <a:off x="4644475" y="2354107"/>
            <a:ext cx="1848601" cy="344901"/>
          </a:xfrm>
          <a:prstGeom prst="rect">
            <a:avLst/>
          </a:prstGeom>
          <a:ln w="12700">
            <a:miter lim="400000"/>
          </a:ln>
          <a:extLst>
            <a:ext uri="{C572A759-6A51-4108-AA02-DFA0A04FC94B}">
              <ma14:wrappingTextBoxFlag xmlns:ma14="http://schemas.microsoft.com/office/mac/drawingml/2011/main" val="1"/>
            </a:ext>
          </a:extLst>
        </p:spPr>
        <p:txBody>
          <a:bodyPr lIns="32749" tIns="32749" rIns="32749" bIns="32749" anchor="ctr">
            <a:spAutoFit/>
          </a:bodyPr>
          <a:lstStyle>
            <a:lvl1pPr algn="ctr">
              <a:defRPr sz="1900">
                <a:solidFill>
                  <a:srgbClr val="5E5E5E"/>
                </a:solidFill>
                <a:latin typeface="Courier New"/>
                <a:ea typeface="Courier New"/>
                <a:cs typeface="Courier New"/>
                <a:sym typeface="Courier New"/>
              </a:defRPr>
            </a:lvl1pPr>
          </a:lstStyle>
          <a:p>
            <a:r>
              <a:t>Complicated</a:t>
            </a:r>
          </a:p>
        </p:txBody>
      </p:sp>
      <p:sp>
        <p:nvSpPr>
          <p:cNvPr id="429" name="Shape 380"/>
          <p:cNvSpPr txBox="1"/>
          <p:nvPr/>
        </p:nvSpPr>
        <p:spPr>
          <a:xfrm>
            <a:off x="2762736" y="2354107"/>
            <a:ext cx="1205700" cy="344901"/>
          </a:xfrm>
          <a:prstGeom prst="rect">
            <a:avLst/>
          </a:prstGeom>
          <a:ln w="12700">
            <a:miter lim="400000"/>
          </a:ln>
          <a:extLst>
            <a:ext uri="{C572A759-6A51-4108-AA02-DFA0A04FC94B}">
              <ma14:wrappingTextBoxFlag xmlns:ma14="http://schemas.microsoft.com/office/mac/drawingml/2011/main" val="1"/>
            </a:ext>
          </a:extLst>
        </p:spPr>
        <p:txBody>
          <a:bodyPr lIns="32749" tIns="32749" rIns="32749" bIns="32749" anchor="ctr">
            <a:spAutoFit/>
          </a:bodyPr>
          <a:lstStyle>
            <a:lvl1pPr algn="ctr">
              <a:defRPr sz="1900">
                <a:solidFill>
                  <a:srgbClr val="5E5E5E"/>
                </a:solidFill>
                <a:latin typeface="Courier New"/>
                <a:ea typeface="Courier New"/>
                <a:cs typeface="Courier New"/>
                <a:sym typeface="Courier New"/>
              </a:defRPr>
            </a:lvl1pPr>
          </a:lstStyle>
          <a:p>
            <a:r>
              <a:t>Complex</a:t>
            </a:r>
          </a:p>
        </p:txBody>
      </p:sp>
      <p:sp>
        <p:nvSpPr>
          <p:cNvPr id="430" name="Shape 381"/>
          <p:cNvSpPr txBox="1"/>
          <p:nvPr/>
        </p:nvSpPr>
        <p:spPr>
          <a:xfrm>
            <a:off x="2923496" y="4210233"/>
            <a:ext cx="884101" cy="344901"/>
          </a:xfrm>
          <a:prstGeom prst="rect">
            <a:avLst/>
          </a:prstGeom>
          <a:ln w="12700">
            <a:miter lim="400000"/>
          </a:ln>
          <a:extLst>
            <a:ext uri="{C572A759-6A51-4108-AA02-DFA0A04FC94B}">
              <ma14:wrappingTextBoxFlag xmlns:ma14="http://schemas.microsoft.com/office/mac/drawingml/2011/main" val="1"/>
            </a:ext>
          </a:extLst>
        </p:spPr>
        <p:txBody>
          <a:bodyPr lIns="32749" tIns="32749" rIns="32749" bIns="32749" anchor="ctr">
            <a:spAutoFit/>
          </a:bodyPr>
          <a:lstStyle>
            <a:lvl1pPr algn="ctr">
              <a:defRPr sz="1900">
                <a:solidFill>
                  <a:srgbClr val="5E5E5E"/>
                </a:solidFill>
                <a:latin typeface="Courier New"/>
                <a:ea typeface="Courier New"/>
                <a:cs typeface="Courier New"/>
                <a:sym typeface="Courier New"/>
              </a:defRPr>
            </a:lvl1pPr>
          </a:lstStyle>
          <a:p>
            <a:r>
              <a:t>Chaos</a:t>
            </a:r>
          </a:p>
        </p:txBody>
      </p:sp>
      <p:sp>
        <p:nvSpPr>
          <p:cNvPr id="431" name="Shape 382"/>
          <p:cNvSpPr txBox="1">
            <a:spLocks noGrp="1"/>
          </p:cNvSpPr>
          <p:nvPr>
            <p:ph type="title"/>
          </p:nvPr>
        </p:nvSpPr>
        <p:spPr>
          <a:xfrm>
            <a:off x="420052" y="230920"/>
            <a:ext cx="7984502" cy="1127702"/>
          </a:xfrm>
          <a:prstGeom prst="rect">
            <a:avLst/>
          </a:prstGeom>
        </p:spPr>
        <p:txBody>
          <a:bodyPr lIns="0" tIns="0" rIns="0" bIns="0"/>
          <a:lstStyle/>
          <a:p>
            <a:r>
              <a:t>Cynefin</a:t>
            </a:r>
          </a:p>
        </p:txBody>
      </p:sp>
      <p:sp>
        <p:nvSpPr>
          <p:cNvPr id="432" name="Shape 383"/>
          <p:cNvSpPr txBox="1"/>
          <p:nvPr/>
        </p:nvSpPr>
        <p:spPr>
          <a:xfrm>
            <a:off x="4808705" y="6382635"/>
            <a:ext cx="4234201" cy="319501"/>
          </a:xfrm>
          <a:prstGeom prst="rect">
            <a:avLst/>
          </a:prstGeom>
          <a:ln w="12700">
            <a:miter lim="400000"/>
          </a:ln>
          <a:extLst>
            <a:ext uri="{C572A759-6A51-4108-AA02-DFA0A04FC94B}">
              <ma14:wrappingTextBoxFlag xmlns:ma14="http://schemas.microsoft.com/office/mac/drawingml/2011/main" val="1"/>
            </a:ext>
          </a:extLst>
        </p:spPr>
        <p:txBody>
          <a:bodyPr lIns="32749" tIns="32749" rIns="32749" bIns="32749" anchor="ctr">
            <a:spAutoFit/>
          </a:bodyPr>
          <a:lstStyle>
            <a:lvl1pPr>
              <a:lnSpc>
                <a:spcPct val="214284"/>
              </a:lnSpc>
              <a:defRPr sz="1800">
                <a:solidFill>
                  <a:srgbClr val="FFFFFF"/>
                </a:solidFill>
                <a:latin typeface="Courier New"/>
                <a:ea typeface="Courier New"/>
                <a:cs typeface="Courier New"/>
                <a:sym typeface="Courier New"/>
              </a:defRPr>
            </a:lvl1pPr>
          </a:lstStyle>
          <a:p>
            <a:r>
              <a:t>Dave Snowden,  Cognitive Edge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2739" y="1162472"/>
            <a:ext cx="5123472" cy="5327930"/>
          </a:xfrm>
          <a:prstGeom prst="rect">
            <a:avLst/>
          </a:prstGeom>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smtClean="0"/>
              <a:t>Finding and binding correct contexts </a:t>
            </a:r>
            <a:br>
              <a:rPr lang="en-US" dirty="0" smtClean="0"/>
            </a:br>
            <a:r>
              <a:rPr lang="en-US" sz="4000" dirty="0" smtClean="0"/>
              <a:t>in a complex domain</a:t>
            </a:r>
            <a:endParaRPr sz="4000" dirty="0"/>
          </a:p>
        </p:txBody>
      </p:sp>
    </p:spTree>
    <p:extLst>
      <p:ext uri="{BB962C8B-B14F-4D97-AF65-F5344CB8AC3E}">
        <p14:creationId xmlns:p14="http://schemas.microsoft.com/office/powerpoint/2010/main" val="891922902"/>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340"/>
          <p:cNvSpPr txBox="1">
            <a:spLocks noGrp="1"/>
          </p:cNvSpPr>
          <p:nvPr>
            <p:ph type="title"/>
          </p:nvPr>
        </p:nvSpPr>
        <p:spPr>
          <a:xfrm>
            <a:off x="579696" y="1231045"/>
            <a:ext cx="7984502" cy="1127702"/>
          </a:xfrm>
          <a:prstGeom prst="rect">
            <a:avLst/>
          </a:prstGeom>
        </p:spPr>
        <p:txBody>
          <a:bodyPr lIns="0" tIns="0" rIns="0" bIns="0"/>
          <a:lstStyle>
            <a:lvl1pPr>
              <a:defRPr sz="4800"/>
            </a:lvl1pPr>
          </a:lstStyle>
          <a:p>
            <a:r>
              <a:t>Domain-driven design</a:t>
            </a:r>
          </a:p>
        </p:txBody>
      </p:sp>
      <p:pic>
        <p:nvPicPr>
          <p:cNvPr id="406" name="Shape 341" descr="Shape 341"/>
          <p:cNvPicPr>
            <a:picLocks noChangeAspect="1"/>
          </p:cNvPicPr>
          <p:nvPr/>
        </p:nvPicPr>
        <p:blipFill>
          <a:blip r:embed="rId3">
            <a:extLst/>
          </a:blip>
          <a:stretch>
            <a:fillRect/>
          </a:stretch>
        </p:blipFill>
        <p:spPr>
          <a:xfrm rot="748206">
            <a:off x="2487274" y="2721835"/>
            <a:ext cx="4922427" cy="4876643"/>
          </a:xfrm>
          <a:prstGeom prst="rect">
            <a:avLst/>
          </a:prstGeom>
          <a:ln w="25400">
            <a:solidFill>
              <a:srgbClr val="DDDDDD"/>
            </a:solidFill>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346"/>
          <p:cNvSpPr txBox="1"/>
          <p:nvPr/>
        </p:nvSpPr>
        <p:spPr>
          <a:xfrm>
            <a:off x="691524" y="2477949"/>
            <a:ext cx="2744402" cy="1409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3200">
                <a:solidFill>
                  <a:srgbClr val="00A2E0"/>
                </a:solidFill>
                <a:latin typeface="Courier New"/>
                <a:ea typeface="Courier New"/>
                <a:cs typeface="Courier New"/>
                <a:sym typeface="Courier New"/>
              </a:defRPr>
            </a:lvl1pPr>
          </a:lstStyle>
          <a:p>
            <a:r>
              <a:t>What is domain modelling?</a:t>
            </a:r>
          </a:p>
        </p:txBody>
      </p:sp>
      <p:sp>
        <p:nvSpPr>
          <p:cNvPr id="409" name="Shape 347"/>
          <p:cNvSpPr txBox="1"/>
          <p:nvPr/>
        </p:nvSpPr>
        <p:spPr>
          <a:xfrm>
            <a:off x="3647742" y="2545852"/>
            <a:ext cx="5307901" cy="147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t>A creative collaboration</a:t>
            </a:r>
          </a:p>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t>Drawing back at each other</a:t>
            </a:r>
          </a:p>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t>Talking about things in a natural context</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1" name="Shape 352" descr="Shape 352"/>
          <p:cNvPicPr>
            <a:picLocks noChangeAspect="1"/>
          </p:cNvPicPr>
          <p:nvPr/>
        </p:nvPicPr>
        <p:blipFill>
          <a:blip r:embed="rId3">
            <a:extLst/>
          </a:blip>
          <a:stretch>
            <a:fillRect/>
          </a:stretch>
        </p:blipFill>
        <p:spPr>
          <a:xfrm>
            <a:off x="-62509" y="-383644"/>
            <a:ext cx="9659102" cy="7244401"/>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smtClean="0"/>
              <a:t>Some tips for domain modelling</a:t>
            </a:r>
            <a:endParaRPr dirty="0"/>
          </a:p>
        </p:txBody>
      </p:sp>
    </p:spTree>
    <p:extLst>
      <p:ext uri="{BB962C8B-B14F-4D97-AF65-F5344CB8AC3E}">
        <p14:creationId xmlns:p14="http://schemas.microsoft.com/office/powerpoint/2010/main" val="168774048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smtClean="0"/>
              <a:t>(1)There are always more unknown unknowns </a:t>
            </a:r>
            <a:r>
              <a:rPr lang="en-US" sz="4000" dirty="0" smtClean="0"/>
              <a:t>than known unknowns</a:t>
            </a:r>
            <a:endParaRPr sz="4000" dirty="0"/>
          </a:p>
        </p:txBody>
      </p:sp>
    </p:spTree>
    <p:extLst>
      <p:ext uri="{BB962C8B-B14F-4D97-AF65-F5344CB8AC3E}">
        <p14:creationId xmlns:p14="http://schemas.microsoft.com/office/powerpoint/2010/main" val="756346203"/>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Shape 605"/>
          <p:cNvSpPr txBox="1"/>
          <p:nvPr/>
        </p:nvSpPr>
        <p:spPr>
          <a:xfrm>
            <a:off x="182534" y="281285"/>
            <a:ext cx="9009600" cy="939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defRPr sz="3200">
                <a:solidFill>
                  <a:srgbClr val="00A2E0"/>
                </a:solidFill>
                <a:latin typeface="Courier New"/>
                <a:ea typeface="Courier New"/>
                <a:cs typeface="Courier New"/>
                <a:sym typeface="Courier New"/>
              </a:defRPr>
            </a:pPr>
            <a:r>
              <a:t>Facilitating not</a:t>
            </a:r>
          </a:p>
          <a:p>
            <a:pPr>
              <a:defRPr sz="3200">
                <a:solidFill>
                  <a:srgbClr val="00A2E0"/>
                </a:solidFill>
                <a:latin typeface="Courier New"/>
                <a:ea typeface="Courier New"/>
                <a:cs typeface="Courier New"/>
                <a:sym typeface="Courier New"/>
              </a:defRPr>
            </a:pPr>
            <a:r>
              <a:t>directing (from a script)</a:t>
            </a:r>
          </a:p>
        </p:txBody>
      </p:sp>
      <p:sp>
        <p:nvSpPr>
          <p:cNvPr id="605" name="Shape 606"/>
          <p:cNvSpPr txBox="1"/>
          <p:nvPr/>
        </p:nvSpPr>
        <p:spPr>
          <a:xfrm>
            <a:off x="129446" y="2108299"/>
            <a:ext cx="8793000" cy="24384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15900" indent="-139700">
              <a:lnSpc>
                <a:spcPct val="130000"/>
              </a:lnSpc>
              <a:buClr>
                <a:srgbClr val="535353"/>
              </a:buClr>
              <a:buSzPct val="100000"/>
              <a:buFont typeface="Courier New"/>
              <a:buChar char="•"/>
              <a:defRPr sz="1800" b="1">
                <a:solidFill>
                  <a:srgbClr val="535353"/>
                </a:solidFill>
                <a:latin typeface="Courier New"/>
                <a:ea typeface="Courier New"/>
                <a:cs typeface="Courier New"/>
                <a:sym typeface="Courier New"/>
              </a:defRPr>
            </a:pPr>
            <a:r>
              <a:t>Congruence</a:t>
            </a:r>
            <a:r>
              <a:rPr b="0">
                <a:solidFill>
                  <a:srgbClr val="000000"/>
                </a:solidFill>
              </a:rPr>
              <a:t> – without hiding behind a professional or personal facade.</a:t>
            </a:r>
          </a:p>
          <a:p>
            <a:pPr marL="215900" indent="-139700">
              <a:lnSpc>
                <a:spcPct val="130000"/>
              </a:lnSpc>
              <a:spcBef>
                <a:spcPts val="800"/>
              </a:spcBef>
              <a:buClr>
                <a:srgbClr val="535353"/>
              </a:buClr>
              <a:buSzPct val="100000"/>
              <a:buFont typeface="Courier New"/>
              <a:buChar char="•"/>
              <a:defRPr sz="1800" b="1">
                <a:solidFill>
                  <a:srgbClr val="535353"/>
                </a:solidFill>
                <a:latin typeface="Courier New"/>
                <a:ea typeface="Courier New"/>
                <a:cs typeface="Courier New"/>
                <a:sym typeface="Courier New"/>
              </a:defRPr>
            </a:pPr>
            <a:r>
              <a:t>Unconditional positive regard</a:t>
            </a:r>
            <a:r>
              <a:rPr b="0">
                <a:solidFill>
                  <a:srgbClr val="000000"/>
                </a:solidFill>
              </a:rPr>
              <a:t> – demonstrating a willingness to attentively listen without interruption, judgement or giving advice.</a:t>
            </a:r>
          </a:p>
          <a:p>
            <a:pPr marL="152400" indent="-152400">
              <a:lnSpc>
                <a:spcPct val="130000"/>
              </a:lnSpc>
              <a:spcBef>
                <a:spcPts val="800"/>
              </a:spcBef>
              <a:buClr>
                <a:srgbClr val="5E5E5E"/>
              </a:buClr>
              <a:buSzPct val="100000"/>
              <a:buFont typeface="Courier New"/>
              <a:buChar char="•"/>
              <a:defRPr sz="1800" b="1">
                <a:solidFill>
                  <a:srgbClr val="5E5E5E"/>
                </a:solidFill>
                <a:latin typeface="Courier New"/>
                <a:ea typeface="Courier New"/>
                <a:cs typeface="Courier New"/>
                <a:sym typeface="Courier New"/>
              </a:defRPr>
            </a:pPr>
            <a:r>
              <a:t>Empathy</a:t>
            </a:r>
            <a:r>
              <a:rPr b="0"/>
              <a:t> – desire to understand and appreciate their participants perspective.</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340"/>
          <p:cNvSpPr txBox="1">
            <a:spLocks noGrp="1"/>
          </p:cNvSpPr>
          <p:nvPr>
            <p:ph type="title"/>
          </p:nvPr>
        </p:nvSpPr>
        <p:spPr>
          <a:xfrm>
            <a:off x="579696" y="715617"/>
            <a:ext cx="7984502" cy="1311966"/>
          </a:xfrm>
          <a:prstGeom prst="rect">
            <a:avLst/>
          </a:prstGeom>
        </p:spPr>
        <p:txBody>
          <a:bodyPr lIns="0" tIns="0" rIns="0" bIns="0">
            <a:normAutofit fontScale="90000"/>
          </a:bodyPr>
          <a:lstStyle>
            <a:lvl1pPr>
              <a:defRPr sz="4800"/>
            </a:lvl1pPr>
          </a:lstStyle>
          <a:p>
            <a:r>
              <a:rPr lang="en-GB" dirty="0" smtClean="0"/>
              <a:t>(2)The plural of anecdote </a:t>
            </a:r>
            <a:r>
              <a:rPr lang="en-GB" b="1" dirty="0" smtClean="0"/>
              <a:t>is</a:t>
            </a:r>
            <a:r>
              <a:rPr lang="en-GB" dirty="0" smtClean="0"/>
              <a:t> data</a:t>
            </a:r>
            <a:endParaRPr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58747"/>
            <a:ext cx="9418831" cy="4047907"/>
          </a:xfrm>
          <a:prstGeom prst="rect">
            <a:avLst/>
          </a:prstGeom>
        </p:spPr>
      </p:pic>
    </p:spTree>
    <p:extLst>
      <p:ext uri="{BB962C8B-B14F-4D97-AF65-F5344CB8AC3E}">
        <p14:creationId xmlns:p14="http://schemas.microsoft.com/office/powerpoint/2010/main" val="170106823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smtClean="0"/>
              <a:t>(3)Make friends with contradiction</a:t>
            </a:r>
            <a:br>
              <a:rPr lang="en-US" dirty="0" smtClean="0"/>
            </a:br>
            <a:r>
              <a:rPr lang="en-US" sz="4000" dirty="0" smtClean="0"/>
              <a:t>and contrarians</a:t>
            </a:r>
            <a:endParaRPr sz="4000" dirty="0"/>
          </a:p>
        </p:txBody>
      </p:sp>
    </p:spTree>
    <p:extLst>
      <p:ext uri="{BB962C8B-B14F-4D97-AF65-F5344CB8AC3E}">
        <p14:creationId xmlns:p14="http://schemas.microsoft.com/office/powerpoint/2010/main" val="75709817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GB" dirty="0" smtClean="0"/>
              <a:t>What is Parliament?</a:t>
            </a:r>
            <a:endParaRPr dirty="0"/>
          </a:p>
        </p:txBody>
      </p:sp>
    </p:spTree>
    <p:extLst>
      <p:ext uri="{BB962C8B-B14F-4D97-AF65-F5344CB8AC3E}">
        <p14:creationId xmlns:p14="http://schemas.microsoft.com/office/powerpoint/2010/main" val="1707365269"/>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340"/>
          <p:cNvSpPr txBox="1">
            <a:spLocks noGrp="1"/>
          </p:cNvSpPr>
          <p:nvPr>
            <p:ph type="title"/>
          </p:nvPr>
        </p:nvSpPr>
        <p:spPr>
          <a:xfrm>
            <a:off x="579696" y="1231045"/>
            <a:ext cx="7984502" cy="1127702"/>
          </a:xfrm>
          <a:prstGeom prst="rect">
            <a:avLst/>
          </a:prstGeom>
        </p:spPr>
        <p:txBody>
          <a:bodyPr lIns="0" tIns="0" rIns="0" bIns="0">
            <a:normAutofit fontScale="90000"/>
          </a:bodyPr>
          <a:lstStyle>
            <a:lvl1pPr>
              <a:defRPr sz="4800"/>
            </a:lvl1pPr>
          </a:lstStyle>
          <a:p>
            <a:r>
              <a:rPr lang="en-GB" dirty="0" smtClean="0"/>
              <a:t>(4)Use graphs to subvert hierarchies</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0308" y="2494722"/>
            <a:ext cx="4363278" cy="4363278"/>
          </a:xfrm>
          <a:prstGeom prst="rect">
            <a:avLst/>
          </a:prstGeom>
        </p:spPr>
      </p:pic>
    </p:spTree>
    <p:extLst>
      <p:ext uri="{BB962C8B-B14F-4D97-AF65-F5344CB8AC3E}">
        <p14:creationId xmlns:p14="http://schemas.microsoft.com/office/powerpoint/2010/main" val="917778867"/>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340"/>
          <p:cNvSpPr txBox="1">
            <a:spLocks noGrp="1"/>
          </p:cNvSpPr>
          <p:nvPr>
            <p:ph type="title"/>
          </p:nvPr>
        </p:nvSpPr>
        <p:spPr>
          <a:xfrm>
            <a:off x="579696" y="1231045"/>
            <a:ext cx="7984502" cy="1127702"/>
          </a:xfrm>
          <a:prstGeom prst="rect">
            <a:avLst/>
          </a:prstGeom>
        </p:spPr>
        <p:txBody>
          <a:bodyPr lIns="0" tIns="0" rIns="0" bIns="0">
            <a:normAutofit fontScale="90000"/>
          </a:bodyPr>
          <a:lstStyle>
            <a:lvl1pPr>
              <a:defRPr sz="4800"/>
            </a:lvl1pPr>
          </a:lstStyle>
          <a:p>
            <a:r>
              <a:rPr lang="en-GB" dirty="0" smtClean="0"/>
              <a:t>(5)Retirees always have the best stories</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5791" y="2522824"/>
            <a:ext cx="6512312" cy="4335176"/>
          </a:xfrm>
          <a:prstGeom prst="rect">
            <a:avLst/>
          </a:prstGeom>
        </p:spPr>
      </p:pic>
    </p:spTree>
    <p:extLst>
      <p:ext uri="{BB962C8B-B14F-4D97-AF65-F5344CB8AC3E}">
        <p14:creationId xmlns:p14="http://schemas.microsoft.com/office/powerpoint/2010/main" val="288236975"/>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346"/>
          <p:cNvSpPr txBox="1"/>
          <p:nvPr/>
        </p:nvSpPr>
        <p:spPr>
          <a:xfrm>
            <a:off x="691524" y="2477949"/>
            <a:ext cx="2744402" cy="246221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3200">
                <a:solidFill>
                  <a:srgbClr val="00A2E0"/>
                </a:solidFill>
                <a:latin typeface="Courier New"/>
                <a:ea typeface="Courier New"/>
                <a:cs typeface="Courier New"/>
                <a:sym typeface="Courier New"/>
              </a:defRPr>
            </a:lvl1pPr>
          </a:lstStyle>
          <a:p>
            <a:r>
              <a:rPr lang="en-US" dirty="0"/>
              <a:t>Domain modelling for the </a:t>
            </a:r>
            <a:r>
              <a:rPr lang="en-US" dirty="0" smtClean="0"/>
              <a:t>four trick </a:t>
            </a:r>
            <a:r>
              <a:rPr lang="en-US" dirty="0"/>
              <a:t>pony</a:t>
            </a:r>
            <a:endParaRPr dirty="0"/>
          </a:p>
        </p:txBody>
      </p:sp>
      <p:sp>
        <p:nvSpPr>
          <p:cNvPr id="409" name="Shape 347"/>
          <p:cNvSpPr txBox="1"/>
          <p:nvPr/>
        </p:nvSpPr>
        <p:spPr>
          <a:xfrm>
            <a:off x="3647742" y="2545852"/>
            <a:ext cx="5307901" cy="310238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rPr lang="en-US" sz="1800" dirty="0" smtClean="0"/>
              <a:t>Don’t conflate identity with naming</a:t>
            </a:r>
          </a:p>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rPr lang="en-US" sz="1800" dirty="0" smtClean="0"/>
              <a:t>Would </a:t>
            </a:r>
            <a:r>
              <a:rPr lang="en-US" sz="1800" dirty="0"/>
              <a:t>you describe this as a thing with agency</a:t>
            </a:r>
            <a:r>
              <a:rPr lang="en-US" sz="1800" dirty="0" smtClean="0"/>
              <a:t>?</a:t>
            </a:r>
          </a:p>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rPr lang="en-US" sz="1800" dirty="0" smtClean="0"/>
              <a:t>Would </a:t>
            </a:r>
            <a:r>
              <a:rPr lang="en-US" sz="1800" dirty="0"/>
              <a:t>you describe that as a work or an expression</a:t>
            </a:r>
            <a:r>
              <a:rPr lang="en-US" sz="1800" dirty="0" smtClean="0"/>
              <a:t>?</a:t>
            </a:r>
          </a:p>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rPr lang="en-US" sz="1800" dirty="0" smtClean="0"/>
              <a:t>How </a:t>
            </a:r>
            <a:r>
              <a:rPr lang="en-US" sz="1800" dirty="0"/>
              <a:t>many of those things can that thing have? </a:t>
            </a:r>
            <a:endParaRPr dirty="0"/>
          </a:p>
        </p:txBody>
      </p:sp>
    </p:spTree>
    <p:extLst>
      <p:ext uri="{BB962C8B-B14F-4D97-AF65-F5344CB8AC3E}">
        <p14:creationId xmlns:p14="http://schemas.microsoft.com/office/powerpoint/2010/main" val="1236502746"/>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smtClean="0"/>
              <a:t>90% of data debt results from incorrect cardinality</a:t>
            </a:r>
            <a:endParaRPr dirty="0"/>
          </a:p>
        </p:txBody>
      </p:sp>
    </p:spTree>
    <p:extLst>
      <p:ext uri="{BB962C8B-B14F-4D97-AF65-F5344CB8AC3E}">
        <p14:creationId xmlns:p14="http://schemas.microsoft.com/office/powerpoint/2010/main" val="1637862286"/>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smtClean="0"/>
              <a:t>Back to SIs</a:t>
            </a:r>
            <a:br>
              <a:rPr lang="en-US" dirty="0" smtClean="0"/>
            </a:br>
            <a:r>
              <a:rPr lang="en-US" sz="4000" dirty="0" smtClean="0"/>
              <a:t>Flowcharts</a:t>
            </a:r>
            <a:endParaRPr sz="4000" dirty="0"/>
          </a:p>
        </p:txBody>
      </p:sp>
    </p:spTree>
    <p:extLst>
      <p:ext uri="{BB962C8B-B14F-4D97-AF65-F5344CB8AC3E}">
        <p14:creationId xmlns:p14="http://schemas.microsoft.com/office/powerpoint/2010/main" val="625746567"/>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00722"/>
            <a:ext cx="7984502" cy="1271239"/>
          </a:xfrm>
          <a:prstGeom prst="rect">
            <a:avLst/>
          </a:prstGeom>
        </p:spPr>
        <p:txBody>
          <a:bodyPr lIns="0" tIns="0" rIns="0" bIns="0">
            <a:normAutofit fontScale="90000"/>
          </a:bodyPr>
          <a:lstStyle>
            <a:lvl1pPr>
              <a:defRPr sz="6400"/>
            </a:lvl1pPr>
          </a:lstStyle>
          <a:p>
            <a:r>
              <a:rPr lang="en-US" dirty="0" smtClean="0"/>
              <a:t>Endless flowcharts</a:t>
            </a:r>
            <a:endParaRPr sz="4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676" y="1633936"/>
            <a:ext cx="3401739" cy="268708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8566" y="1633935"/>
            <a:ext cx="3055434" cy="241353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9593" y="4158981"/>
            <a:ext cx="4157946" cy="2543291"/>
          </a:xfrm>
          <a:prstGeom prst="rect">
            <a:avLst/>
          </a:prstGeom>
        </p:spPr>
      </p:pic>
    </p:spTree>
    <p:extLst>
      <p:ext uri="{BB962C8B-B14F-4D97-AF65-F5344CB8AC3E}">
        <p14:creationId xmlns:p14="http://schemas.microsoft.com/office/powerpoint/2010/main" val="1138819806"/>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579863"/>
            <a:ext cx="7984502" cy="1516566"/>
          </a:xfrm>
          <a:prstGeom prst="rect">
            <a:avLst/>
          </a:prstGeom>
        </p:spPr>
        <p:txBody>
          <a:bodyPr lIns="0" tIns="0" rIns="0" bIns="0">
            <a:normAutofit fontScale="90000"/>
          </a:bodyPr>
          <a:lstStyle>
            <a:lvl1pPr>
              <a:defRPr sz="6400"/>
            </a:lvl1pPr>
          </a:lstStyle>
          <a:p>
            <a:r>
              <a:rPr lang="en-US" dirty="0" smtClean="0"/>
              <a:t>The procedure model</a:t>
            </a:r>
            <a:endParaRPr sz="4000" dirty="0"/>
          </a:p>
        </p:txBody>
      </p:sp>
      <p:pic>
        <p:nvPicPr>
          <p:cNvPr id="3" name="Shape 357" descr="Shape 357"/>
          <p:cNvPicPr>
            <a:picLocks noChangeAspect="1"/>
          </p:cNvPicPr>
          <p:nvPr/>
        </p:nvPicPr>
        <p:blipFill>
          <a:blip r:embed="rId3">
            <a:extLst/>
          </a:blip>
          <a:stretch>
            <a:fillRect/>
          </a:stretch>
        </p:blipFill>
        <p:spPr>
          <a:xfrm>
            <a:off x="184639" y="2865177"/>
            <a:ext cx="8685602" cy="3945901"/>
          </a:xfrm>
          <a:prstGeom prst="rect">
            <a:avLst/>
          </a:prstGeom>
          <a:ln w="12700">
            <a:miter lim="400000"/>
          </a:ln>
        </p:spPr>
      </p:pic>
    </p:spTree>
    <p:extLst>
      <p:ext uri="{BB962C8B-B14F-4D97-AF65-F5344CB8AC3E}">
        <p14:creationId xmlns:p14="http://schemas.microsoft.com/office/powerpoint/2010/main" val="644652896"/>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579863"/>
            <a:ext cx="7984502" cy="1516566"/>
          </a:xfrm>
          <a:prstGeom prst="rect">
            <a:avLst/>
          </a:prstGeom>
        </p:spPr>
        <p:txBody>
          <a:bodyPr lIns="0" tIns="0" rIns="0" bIns="0">
            <a:normAutofit/>
          </a:bodyPr>
          <a:lstStyle>
            <a:lvl1pPr>
              <a:defRPr sz="6400"/>
            </a:lvl1pPr>
          </a:lstStyle>
          <a:p>
            <a:r>
              <a:rPr lang="en-US" dirty="0" smtClean="0"/>
              <a:t>The maps</a:t>
            </a:r>
            <a:endParaRPr sz="40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137" b="2243"/>
          <a:stretch/>
        </p:blipFill>
        <p:spPr>
          <a:xfrm>
            <a:off x="1023024" y="1895708"/>
            <a:ext cx="7097846" cy="4587693"/>
          </a:xfrm>
          <a:prstGeom prst="rect">
            <a:avLst/>
          </a:prstGeom>
        </p:spPr>
      </p:pic>
    </p:spTree>
    <p:extLst>
      <p:ext uri="{BB962C8B-B14F-4D97-AF65-F5344CB8AC3E}">
        <p14:creationId xmlns:p14="http://schemas.microsoft.com/office/powerpoint/2010/main" val="806066404"/>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39735"/>
            <a:ext cx="9144000" cy="5118265"/>
          </a:xfrm>
          <a:prstGeom prst="rect">
            <a:avLst/>
          </a:prstGeom>
        </p:spPr>
      </p:pic>
      <p:sp>
        <p:nvSpPr>
          <p:cNvPr id="387" name="Shape 289"/>
          <p:cNvSpPr txBox="1">
            <a:spLocks noGrp="1"/>
          </p:cNvSpPr>
          <p:nvPr>
            <p:ph type="title"/>
          </p:nvPr>
        </p:nvSpPr>
        <p:spPr>
          <a:xfrm>
            <a:off x="579696" y="0"/>
            <a:ext cx="7984502" cy="1739735"/>
          </a:xfrm>
          <a:prstGeom prst="rect">
            <a:avLst/>
          </a:prstGeom>
        </p:spPr>
        <p:txBody>
          <a:bodyPr lIns="0" tIns="0" rIns="0" bIns="0">
            <a:normAutofit fontScale="90000"/>
          </a:bodyPr>
          <a:lstStyle>
            <a:lvl1pPr>
              <a:defRPr sz="6400"/>
            </a:lvl1pPr>
          </a:lstStyle>
          <a:p>
            <a:r>
              <a:rPr lang="en-US" dirty="0" smtClean="0"/>
              <a:t>The cult of user needs</a:t>
            </a:r>
            <a:endParaRPr sz="4000" dirty="0"/>
          </a:p>
        </p:txBody>
      </p:sp>
    </p:spTree>
    <p:extLst>
      <p:ext uri="{BB962C8B-B14F-4D97-AF65-F5344CB8AC3E}">
        <p14:creationId xmlns:p14="http://schemas.microsoft.com/office/powerpoint/2010/main" val="691155278"/>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a:bodyPr>
          <a:lstStyle>
            <a:lvl1pPr>
              <a:defRPr sz="6400"/>
            </a:lvl1pPr>
          </a:lstStyle>
          <a:p>
            <a:r>
              <a:rPr lang="en-US" dirty="0" smtClean="0"/>
              <a:t>What we’ve made</a:t>
            </a:r>
            <a:endParaRPr sz="4000" dirty="0"/>
          </a:p>
        </p:txBody>
      </p:sp>
    </p:spTree>
    <p:extLst>
      <p:ext uri="{BB962C8B-B14F-4D97-AF65-F5344CB8AC3E}">
        <p14:creationId xmlns:p14="http://schemas.microsoft.com/office/powerpoint/2010/main" val="111548621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7" name="Shape 236" descr="Shape 236"/>
          <p:cNvPicPr>
            <a:picLocks noChangeAspect="1"/>
          </p:cNvPicPr>
          <p:nvPr/>
        </p:nvPicPr>
        <p:blipFill>
          <a:blip r:embed="rId3">
            <a:extLst/>
          </a:blip>
          <a:stretch>
            <a:fillRect/>
          </a:stretch>
        </p:blipFill>
        <p:spPr>
          <a:xfrm>
            <a:off x="0" y="589349"/>
            <a:ext cx="9144000" cy="5614201"/>
          </a:xfrm>
          <a:prstGeom prst="rect">
            <a:avLst/>
          </a:prstGeom>
          <a:ln w="12700">
            <a:miter lim="400000"/>
          </a:ln>
          <a:effectLst>
            <a:outerShdw blurRad="254000" dist="127000" dir="16200000" rotWithShape="0">
              <a:srgbClr val="000000">
                <a:alpha val="69803"/>
              </a:srgbClr>
            </a:outerShdw>
          </a:effectLst>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sp>
        <p:nvSpPr>
          <p:cNvPr id="9" name="Slide Number Placeholder 8">
            <a:extLst>
              <a:ext uri="{FF2B5EF4-FFF2-40B4-BE49-F238E27FC236}">
                <a16:creationId xmlns="" xmlns:a16="http://schemas.microsoft.com/office/drawing/2014/main" id="{C078961F-DA12-4BA8-8ED9-70E035A50E44}"/>
              </a:ext>
            </a:extLst>
          </p:cNvPr>
          <p:cNvSpPr>
            <a:spLocks noGrp="1"/>
          </p:cNvSpPr>
          <p:nvPr>
            <p:ph type="sldNum" sz="quarter" idx="4294967295"/>
          </p:nvPr>
        </p:nvSpPr>
        <p:spPr>
          <a:xfrm>
            <a:off x="6457950" y="5624513"/>
            <a:ext cx="2057400" cy="273844"/>
          </a:xfrm>
          <a:prstGeom prst="rect">
            <a:avLst/>
          </a:prstGeom>
        </p:spPr>
        <p:txBody>
          <a:bodyPr/>
          <a:lstStyle/>
          <a:p>
            <a:pPr defTabSz="685800"/>
            <a:endParaRPr lang="en-CA" kern="1200" dirty="0">
              <a:solidFill>
                <a:prstClr val="black">
                  <a:tint val="75000"/>
                </a:prstClr>
              </a:solidFill>
              <a:latin typeface="Calibri" panose="020F0502020204030204"/>
              <a:ea typeface="+mn-ea"/>
              <a:cs typeface="+mn-c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25" y="646771"/>
            <a:ext cx="8993342" cy="5251586"/>
          </a:xfrm>
          <a:prstGeom prst="rect">
            <a:avLst/>
          </a:prstGeom>
        </p:spPr>
      </p:pic>
    </p:spTree>
    <p:extLst>
      <p:ext uri="{BB962C8B-B14F-4D97-AF65-F5344CB8AC3E}">
        <p14:creationId xmlns:p14="http://schemas.microsoft.com/office/powerpoint/2010/main" val="9767414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0"/>
            <a:ext cx="7984502" cy="1382751"/>
          </a:xfrm>
          <a:prstGeom prst="rect">
            <a:avLst/>
          </a:prstGeom>
        </p:spPr>
        <p:txBody>
          <a:bodyPr lIns="0" tIns="0" rIns="0" bIns="0">
            <a:normAutofit/>
          </a:bodyPr>
          <a:lstStyle>
            <a:lvl1pPr>
              <a:defRPr sz="6400"/>
            </a:lvl1pPr>
          </a:lstStyle>
          <a:p>
            <a:r>
              <a:rPr lang="en-US" dirty="0" smtClean="0"/>
              <a:t>Treaty procedure</a:t>
            </a:r>
            <a:endParaRPr sz="4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 y="1222619"/>
            <a:ext cx="9144000" cy="5635381"/>
          </a:xfrm>
          <a:prstGeom prst="rect">
            <a:avLst/>
          </a:prstGeom>
        </p:spPr>
      </p:pic>
    </p:spTree>
    <p:extLst>
      <p:ext uri="{BB962C8B-B14F-4D97-AF65-F5344CB8AC3E}">
        <p14:creationId xmlns:p14="http://schemas.microsoft.com/office/powerpoint/2010/main" val="376239058"/>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0"/>
            <a:ext cx="7984502" cy="1382751"/>
          </a:xfrm>
          <a:prstGeom prst="rect">
            <a:avLst/>
          </a:prstGeom>
        </p:spPr>
        <p:txBody>
          <a:bodyPr lIns="0" tIns="0" rIns="0" bIns="0">
            <a:normAutofit/>
          </a:bodyPr>
          <a:lstStyle>
            <a:lvl1pPr>
              <a:defRPr sz="6400"/>
            </a:lvl1pPr>
          </a:lstStyle>
          <a:p>
            <a:r>
              <a:rPr lang="en-US" dirty="0" smtClean="0"/>
              <a:t>Treaty procedure</a:t>
            </a:r>
            <a:endParaRPr sz="4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5727" y="1377719"/>
            <a:ext cx="5352439" cy="5480281"/>
          </a:xfrm>
          <a:prstGeom prst="rect">
            <a:avLst/>
          </a:prstGeom>
        </p:spPr>
      </p:pic>
    </p:spTree>
    <p:extLst>
      <p:ext uri="{BB962C8B-B14F-4D97-AF65-F5344CB8AC3E}">
        <p14:creationId xmlns:p14="http://schemas.microsoft.com/office/powerpoint/2010/main" val="1604925124"/>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pic>
        <p:nvPicPr>
          <p:cNvPr id="7" name="Picture 6" descr="Text&#10;&#10;Description automatically generated">
            <a:extLst>
              <a:ext uri="{FF2B5EF4-FFF2-40B4-BE49-F238E27FC236}">
                <a16:creationId xmlns="" xmlns:a16="http://schemas.microsoft.com/office/drawing/2014/main" id="{33F92265-E2AC-4B48-AFB8-002EA6102F4C}"/>
              </a:ext>
            </a:extLst>
          </p:cNvPr>
          <p:cNvPicPr>
            <a:picLocks noChangeAspect="1"/>
          </p:cNvPicPr>
          <p:nvPr/>
        </p:nvPicPr>
        <p:blipFill>
          <a:blip r:embed="rId3"/>
          <a:stretch>
            <a:fillRect/>
          </a:stretch>
        </p:blipFill>
        <p:spPr>
          <a:xfrm>
            <a:off x="7033848" y="5383689"/>
            <a:ext cx="1831805" cy="336975"/>
          </a:xfrm>
          <a:prstGeom prst="rect">
            <a:avLst/>
          </a:prstGeom>
        </p:spPr>
      </p:pic>
      <p:pic>
        <p:nvPicPr>
          <p:cNvPr id="10" name="Picture 9">
            <a:extLst>
              <a:ext uri="{FF2B5EF4-FFF2-40B4-BE49-F238E27FC236}">
                <a16:creationId xmlns="" xmlns:a16="http://schemas.microsoft.com/office/drawing/2014/main" id="{9641A942-97FF-419C-939B-8D52D3B52EF1}"/>
              </a:ext>
            </a:extLst>
          </p:cNvPr>
          <p:cNvPicPr>
            <a:picLocks noChangeAspect="1"/>
          </p:cNvPicPr>
          <p:nvPr/>
        </p:nvPicPr>
        <p:blipFill>
          <a:blip r:embed="rId4"/>
          <a:stretch>
            <a:fillRect/>
          </a:stretch>
        </p:blipFill>
        <p:spPr>
          <a:xfrm>
            <a:off x="143315" y="5257329"/>
            <a:ext cx="2147206" cy="590596"/>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 y="602166"/>
            <a:ext cx="9144456" cy="5139584"/>
          </a:xfrm>
          <a:prstGeom prst="rect">
            <a:avLst/>
          </a:prstGeom>
        </p:spPr>
      </p:pic>
    </p:spTree>
    <p:extLst>
      <p:ext uri="{BB962C8B-B14F-4D97-AF65-F5344CB8AC3E}">
        <p14:creationId xmlns:p14="http://schemas.microsoft.com/office/powerpoint/2010/main" val="2975121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0"/>
            <a:ext cx="7984502" cy="1382751"/>
          </a:xfrm>
          <a:prstGeom prst="rect">
            <a:avLst/>
          </a:prstGeom>
        </p:spPr>
        <p:txBody>
          <a:bodyPr lIns="0" tIns="0" rIns="0" bIns="0">
            <a:normAutofit/>
          </a:bodyPr>
          <a:lstStyle>
            <a:lvl1pPr>
              <a:defRPr sz="6400"/>
            </a:lvl1pPr>
          </a:lstStyle>
          <a:p>
            <a:r>
              <a:rPr lang="en-US" sz="4800" dirty="0" smtClean="0"/>
              <a:t>Procedural light cone</a:t>
            </a:r>
            <a:endParaRPr sz="4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027" y="1095968"/>
            <a:ext cx="8281840" cy="5622884"/>
          </a:xfrm>
          <a:prstGeom prst="rect">
            <a:avLst/>
          </a:prstGeom>
        </p:spPr>
      </p:pic>
    </p:spTree>
    <p:extLst>
      <p:ext uri="{BB962C8B-B14F-4D97-AF65-F5344CB8AC3E}">
        <p14:creationId xmlns:p14="http://schemas.microsoft.com/office/powerpoint/2010/main" val="982706742"/>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397565"/>
            <a:ext cx="7984502" cy="1669774"/>
          </a:xfrm>
          <a:prstGeom prst="rect">
            <a:avLst/>
          </a:prstGeom>
        </p:spPr>
        <p:txBody>
          <a:bodyPr lIns="0" tIns="0" rIns="0" bIns="0">
            <a:normAutofit fontScale="90000"/>
          </a:bodyPr>
          <a:lstStyle>
            <a:lvl1pPr>
              <a:defRPr sz="6400"/>
            </a:lvl1pPr>
          </a:lstStyle>
          <a:p>
            <a:r>
              <a:rPr lang="en-US" dirty="0" smtClean="0"/>
              <a:t>Precedence as a query</a:t>
            </a:r>
            <a:endParaRPr sz="4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 y="2578753"/>
            <a:ext cx="9144000" cy="4279247"/>
          </a:xfrm>
          <a:prstGeom prst="rect">
            <a:avLst/>
          </a:prstGeom>
        </p:spPr>
      </p:pic>
    </p:spTree>
    <p:extLst>
      <p:ext uri="{BB962C8B-B14F-4D97-AF65-F5344CB8AC3E}">
        <p14:creationId xmlns:p14="http://schemas.microsoft.com/office/powerpoint/2010/main" val="355702847"/>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397565"/>
            <a:ext cx="7984502" cy="1669774"/>
          </a:xfrm>
          <a:prstGeom prst="rect">
            <a:avLst/>
          </a:prstGeom>
        </p:spPr>
        <p:txBody>
          <a:bodyPr lIns="0" tIns="0" rIns="0" bIns="0">
            <a:normAutofit fontScale="90000"/>
          </a:bodyPr>
          <a:lstStyle>
            <a:lvl1pPr>
              <a:defRPr sz="6400"/>
            </a:lvl1pPr>
          </a:lstStyle>
          <a:p>
            <a:r>
              <a:rPr lang="en-US" dirty="0" smtClean="0"/>
              <a:t>The fish of affirmation</a:t>
            </a:r>
            <a:endParaRPr sz="4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000" y="2067339"/>
            <a:ext cx="9389894" cy="3973828"/>
          </a:xfrm>
          <a:prstGeom prst="rect">
            <a:avLst/>
          </a:prstGeom>
        </p:spPr>
      </p:pic>
    </p:spTree>
    <p:extLst>
      <p:ext uri="{BB962C8B-B14F-4D97-AF65-F5344CB8AC3E}">
        <p14:creationId xmlns:p14="http://schemas.microsoft.com/office/powerpoint/2010/main" val="878537980"/>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397565"/>
            <a:ext cx="7984502" cy="1669774"/>
          </a:xfrm>
          <a:prstGeom prst="rect">
            <a:avLst/>
          </a:prstGeom>
        </p:spPr>
        <p:txBody>
          <a:bodyPr lIns="0" tIns="0" rIns="0" bIns="0">
            <a:normAutofit fontScale="90000"/>
          </a:bodyPr>
          <a:lstStyle>
            <a:lvl1pPr>
              <a:defRPr sz="6400"/>
            </a:lvl1pPr>
          </a:lstStyle>
          <a:p>
            <a:r>
              <a:rPr lang="en-US" dirty="0" smtClean="0"/>
              <a:t>Emergent possibilities</a:t>
            </a:r>
            <a:endParaRPr sz="4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303" y="2473007"/>
            <a:ext cx="3766737" cy="353767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6834" y="2473007"/>
            <a:ext cx="4017364" cy="3773065"/>
          </a:xfrm>
          <a:prstGeom prst="rect">
            <a:avLst/>
          </a:prstGeom>
        </p:spPr>
      </p:pic>
    </p:spTree>
    <p:extLst>
      <p:ext uri="{BB962C8B-B14F-4D97-AF65-F5344CB8AC3E}">
        <p14:creationId xmlns:p14="http://schemas.microsoft.com/office/powerpoint/2010/main" val="56246711"/>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0424159" cy="6858000"/>
          </a:xfrm>
          <a:prstGeom prst="rect">
            <a:avLst/>
          </a:prstGeom>
        </p:spPr>
      </p:pic>
    </p:spTree>
    <p:extLst>
      <p:ext uri="{BB962C8B-B14F-4D97-AF65-F5344CB8AC3E}">
        <p14:creationId xmlns:p14="http://schemas.microsoft.com/office/powerpoint/2010/main" val="7716432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241"/>
          <p:cNvSpPr txBox="1"/>
          <p:nvPr/>
        </p:nvSpPr>
        <p:spPr>
          <a:xfrm>
            <a:off x="691524" y="2477949"/>
            <a:ext cx="2744402" cy="939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3200">
                <a:solidFill>
                  <a:srgbClr val="00A2E0"/>
                </a:solidFill>
                <a:latin typeface="Courier New"/>
                <a:ea typeface="Courier New"/>
                <a:cs typeface="Courier New"/>
                <a:sym typeface="Courier New"/>
              </a:defRPr>
            </a:lvl1pPr>
          </a:lstStyle>
          <a:p>
            <a:r>
              <a:t>What is Government?</a:t>
            </a:r>
          </a:p>
        </p:txBody>
      </p:sp>
      <p:sp>
        <p:nvSpPr>
          <p:cNvPr id="352" name="Shape 242"/>
          <p:cNvSpPr txBox="1"/>
          <p:nvPr/>
        </p:nvSpPr>
        <p:spPr>
          <a:xfrm>
            <a:off x="3647742" y="2545852"/>
            <a:ext cx="5307901" cy="1016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52400" indent="-152400">
              <a:lnSpc>
                <a:spcPct val="150000"/>
              </a:lnSpc>
              <a:buClr>
                <a:srgbClr val="5E5E5E"/>
              </a:buClr>
              <a:buSzPct val="100000"/>
              <a:buFont typeface="Courier New"/>
              <a:buChar char="•"/>
              <a:defRPr sz="1800">
                <a:solidFill>
                  <a:srgbClr val="5E5E5E"/>
                </a:solidFill>
                <a:latin typeface="Courier New"/>
                <a:ea typeface="Courier New"/>
                <a:cs typeface="Courier New"/>
                <a:sym typeface="Courier New"/>
              </a:defRPr>
            </a:pPr>
            <a:r>
              <a:t>Is accountable to Parliament</a:t>
            </a:r>
          </a:p>
          <a:p>
            <a:pPr marL="152400" indent="-152400">
              <a:lnSpc>
                <a:spcPct val="150000"/>
              </a:lnSpc>
              <a:buClr>
                <a:srgbClr val="5E5E5E"/>
              </a:buClr>
              <a:buSzPct val="100000"/>
              <a:buFont typeface="Courier New"/>
              <a:buChar char="•"/>
              <a:defRPr sz="1800">
                <a:solidFill>
                  <a:srgbClr val="5E5E5E"/>
                </a:solidFill>
                <a:latin typeface="Courier New"/>
                <a:ea typeface="Courier New"/>
                <a:cs typeface="Courier New"/>
                <a:sym typeface="Courier New"/>
              </a:defRPr>
            </a:pPr>
            <a:r>
              <a:t>Proposes new laws to Parliament</a:t>
            </a:r>
          </a:p>
          <a:p>
            <a:pPr marL="152400" indent="-152400">
              <a:lnSpc>
                <a:spcPct val="150000"/>
              </a:lnSpc>
              <a:buClr>
                <a:srgbClr val="5E5E5E"/>
              </a:buClr>
              <a:buSzPct val="100000"/>
              <a:buFont typeface="Courier New"/>
              <a:buChar char="•"/>
              <a:defRPr sz="1800">
                <a:solidFill>
                  <a:srgbClr val="5E5E5E"/>
                </a:solidFill>
                <a:latin typeface="Courier New"/>
                <a:ea typeface="Courier New"/>
                <a:cs typeface="Courier New"/>
                <a:sym typeface="Courier New"/>
              </a:defRPr>
            </a:pPr>
            <a:r>
              <a:t>Runs public departments </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hape 247"/>
          <p:cNvSpPr txBox="1"/>
          <p:nvPr/>
        </p:nvSpPr>
        <p:spPr>
          <a:xfrm>
            <a:off x="691524" y="2477949"/>
            <a:ext cx="2744402" cy="939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3200">
                <a:solidFill>
                  <a:srgbClr val="00A2E0"/>
                </a:solidFill>
                <a:latin typeface="Courier New"/>
                <a:ea typeface="Courier New"/>
                <a:cs typeface="Courier New"/>
                <a:sym typeface="Courier New"/>
              </a:defRPr>
            </a:lvl1pPr>
          </a:lstStyle>
          <a:p>
            <a:r>
              <a:t>What is Parliament?</a:t>
            </a:r>
          </a:p>
        </p:txBody>
      </p:sp>
      <p:sp>
        <p:nvSpPr>
          <p:cNvPr id="357" name="Shape 248"/>
          <p:cNvSpPr txBox="1"/>
          <p:nvPr/>
        </p:nvSpPr>
        <p:spPr>
          <a:xfrm>
            <a:off x="3647742" y="2545852"/>
            <a:ext cx="5307901" cy="147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t>Holds Government to account</a:t>
            </a:r>
          </a:p>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t>Allows input from citizens</a:t>
            </a:r>
          </a:p>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t>Debates issues to influence decision making </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1" name="Shape 253" descr="Shape 253"/>
          <p:cNvPicPr>
            <a:picLocks noChangeAspect="1"/>
          </p:cNvPicPr>
          <p:nvPr/>
        </p:nvPicPr>
        <p:blipFill>
          <a:blip r:embed="rId3">
            <a:extLst/>
          </a:blip>
          <a:stretch>
            <a:fillRect/>
          </a:stretch>
        </p:blipFill>
        <p:spPr>
          <a:xfrm>
            <a:off x="152400" y="152400"/>
            <a:ext cx="8737600" cy="6553200"/>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5" name="Shape 258" descr="Shape 258"/>
          <p:cNvPicPr>
            <a:picLocks noChangeAspect="1"/>
          </p:cNvPicPr>
          <p:nvPr/>
        </p:nvPicPr>
        <p:blipFill>
          <a:blip r:embed="rId3">
            <a:extLst/>
          </a:blip>
          <a:srcRect t="74764"/>
          <a:stretch>
            <a:fillRect/>
          </a:stretch>
        </p:blipFill>
        <p:spPr>
          <a:xfrm>
            <a:off x="152400" y="5051824"/>
            <a:ext cx="8737600" cy="1653776"/>
          </a:xfrm>
          <a:prstGeom prst="rect">
            <a:avLst/>
          </a:prstGeom>
          <a:ln w="12700">
            <a:miter lim="400000"/>
          </a:ln>
        </p:spPr>
      </p:pic>
      <p:pic>
        <p:nvPicPr>
          <p:cNvPr id="366" name="Shape 259" descr="Shape 259"/>
          <p:cNvPicPr>
            <a:picLocks noChangeAspect="1"/>
          </p:cNvPicPr>
          <p:nvPr/>
        </p:nvPicPr>
        <p:blipFill>
          <a:blip r:embed="rId4">
            <a:extLst/>
          </a:blip>
          <a:stretch>
            <a:fillRect/>
          </a:stretch>
        </p:blipFill>
        <p:spPr>
          <a:xfrm>
            <a:off x="5534700" y="1524724"/>
            <a:ext cx="4457701" cy="3429001"/>
          </a:xfrm>
          <a:prstGeom prst="rect">
            <a:avLst/>
          </a:prstGeom>
          <a:ln w="12700">
            <a:miter lim="400000"/>
          </a:ln>
        </p:spPr>
      </p:pic>
      <p:pic>
        <p:nvPicPr>
          <p:cNvPr id="367" name="Shape 260" descr="Shape 260"/>
          <p:cNvPicPr>
            <a:picLocks noChangeAspect="1"/>
          </p:cNvPicPr>
          <p:nvPr/>
        </p:nvPicPr>
        <p:blipFill>
          <a:blip r:embed="rId5">
            <a:extLst/>
          </a:blip>
          <a:stretch>
            <a:fillRect/>
          </a:stretch>
        </p:blipFill>
        <p:spPr>
          <a:xfrm>
            <a:off x="-596001" y="2200749"/>
            <a:ext cx="4274751" cy="2752970"/>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Helvetica Neue"/>
        <a:ea typeface="Helvetica Neue"/>
        <a:cs typeface="Helvetica Neue"/>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Helvetica Neue"/>
        <a:ea typeface="Helvetica Neue"/>
        <a:cs typeface="Helvetica Neue"/>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3038</TotalTime>
  <Words>3388</Words>
  <Application>Microsoft Macintosh PowerPoint</Application>
  <PresentationFormat>On-screen Show (4:3)</PresentationFormat>
  <Paragraphs>512</Paragraphs>
  <Slides>58</Slides>
  <Notes>57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Calibri</vt:lpstr>
      <vt:lpstr>Courier New</vt:lpstr>
      <vt:lpstr>Helvetica Neue</vt:lpstr>
      <vt:lpstr>Helvetica Neue Light</vt:lpstr>
      <vt:lpstr>Trebuchet MS</vt:lpstr>
      <vt:lpstr>Arial</vt:lpstr>
      <vt:lpstr>Simple Light</vt:lpstr>
      <vt:lpstr>Coping with complexity: building a knowledge graph for UK Parliament   ISKO UK Meetup 2021 </vt:lpstr>
      <vt:lpstr>PowerPoint Presentation</vt:lpstr>
      <vt:lpstr>PowerPoint Presentation</vt:lpstr>
      <vt:lpstr>What is Parliament?</vt:lpstr>
      <vt:lpstr>PowerPoint Presentation</vt:lpstr>
      <vt:lpstr>PowerPoint Presentation</vt:lpstr>
      <vt:lpstr>PowerPoint Presentation</vt:lpstr>
      <vt:lpstr>PowerPoint Presentation</vt:lpstr>
      <vt:lpstr>PowerPoint Presentation</vt:lpstr>
      <vt:lpstr>PowerPoint Presentation</vt:lpstr>
      <vt:lpstr>The problem</vt:lpstr>
      <vt:lpstr>PowerPoint Presentation</vt:lpstr>
      <vt:lpstr>PowerPoint Presentation</vt:lpstr>
      <vt:lpstr>First brexit then the pandemic</vt:lpstr>
      <vt:lpstr>PowerPoint Presentation</vt:lpstr>
      <vt:lpstr>This says nothing to me about my life</vt:lpstr>
      <vt:lpstr>The importance of well-managed information</vt:lpstr>
      <vt:lpstr>PowerPoint Presentation</vt:lpstr>
      <vt:lpstr>Your Finance Department controls your information management</vt:lpstr>
      <vt:lpstr>PowerPoint Presentation</vt:lpstr>
      <vt:lpstr>Don’t put your organisational structure on the web they said</vt:lpstr>
      <vt:lpstr>PowerPoint Presentation</vt:lpstr>
      <vt:lpstr>PowerPoint Presentation</vt:lpstr>
      <vt:lpstr>Parliament is not complicated</vt:lpstr>
      <vt:lpstr>PowerPoint Presentation</vt:lpstr>
      <vt:lpstr>PowerPoint Presentation</vt:lpstr>
      <vt:lpstr>PowerPoint Presentation</vt:lpstr>
      <vt:lpstr>Erskine May</vt:lpstr>
      <vt:lpstr>What is Parliament?</vt:lpstr>
      <vt:lpstr>Cynefin</vt:lpstr>
      <vt:lpstr>Finding and binding correct contexts  in a complex domain</vt:lpstr>
      <vt:lpstr>Domain-driven design</vt:lpstr>
      <vt:lpstr>PowerPoint Presentation</vt:lpstr>
      <vt:lpstr>PowerPoint Presentation</vt:lpstr>
      <vt:lpstr>Some tips for domain modelling</vt:lpstr>
      <vt:lpstr>(1)There are always more unknown unknowns than known unknowns</vt:lpstr>
      <vt:lpstr>PowerPoint Presentation</vt:lpstr>
      <vt:lpstr>(2)The plural of anecdote is data</vt:lpstr>
      <vt:lpstr>(3)Make friends with contradiction and contrarians</vt:lpstr>
      <vt:lpstr>(4)Use graphs to subvert hierarchies</vt:lpstr>
      <vt:lpstr>(5)Retirees always have the best stories</vt:lpstr>
      <vt:lpstr>PowerPoint Presentation</vt:lpstr>
      <vt:lpstr>90% of data debt results from incorrect cardinality</vt:lpstr>
      <vt:lpstr>Back to SIs Flowcharts</vt:lpstr>
      <vt:lpstr>Endless flowcharts</vt:lpstr>
      <vt:lpstr>The procedure model</vt:lpstr>
      <vt:lpstr>The maps</vt:lpstr>
      <vt:lpstr>The cult of user needs</vt:lpstr>
      <vt:lpstr>What we’ve made</vt:lpstr>
      <vt:lpstr>PowerPoint Presentation</vt:lpstr>
      <vt:lpstr>Treaty procedure</vt:lpstr>
      <vt:lpstr>Treaty procedure</vt:lpstr>
      <vt:lpstr>PowerPoint Presentation</vt:lpstr>
      <vt:lpstr>Procedural light cone</vt:lpstr>
      <vt:lpstr>Precedence as a query</vt:lpstr>
      <vt:lpstr>The fish of affirmation</vt:lpstr>
      <vt:lpstr>Emergent possibilities</vt:lpstr>
      <vt:lpstr>PowerPoint Presentation</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Domain Driven Design at UK Parliament  Euro IA 2017 </dc:title>
  <cp:lastModifiedBy>SMETHURST, Michael</cp:lastModifiedBy>
  <cp:revision>73</cp:revision>
  <dcterms:modified xsi:type="dcterms:W3CDTF">2021-10-14T15:36:43Z</dcterms:modified>
</cp:coreProperties>
</file>